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5"/>
  </p:sldMasterIdLst>
  <p:notesMasterIdLst>
    <p:notesMasterId r:id="rId128"/>
  </p:notesMasterIdLst>
  <p:sldIdLst>
    <p:sldId id="256" r:id="rId26"/>
    <p:sldId id="397" r:id="rId27"/>
    <p:sldId id="257" r:id="rId28"/>
    <p:sldId id="259" r:id="rId29"/>
    <p:sldId id="453" r:id="rId30"/>
    <p:sldId id="402" r:id="rId31"/>
    <p:sldId id="274" r:id="rId32"/>
    <p:sldId id="275" r:id="rId33"/>
    <p:sldId id="278" r:id="rId34"/>
    <p:sldId id="283" r:id="rId35"/>
    <p:sldId id="284" r:id="rId36"/>
    <p:sldId id="455" r:id="rId37"/>
    <p:sldId id="456" r:id="rId38"/>
    <p:sldId id="458" r:id="rId39"/>
    <p:sldId id="285" r:id="rId40"/>
    <p:sldId id="457" r:id="rId41"/>
    <p:sldId id="459" r:id="rId42"/>
    <p:sldId id="291" r:id="rId43"/>
    <p:sldId id="281" r:id="rId44"/>
    <p:sldId id="297" r:id="rId45"/>
    <p:sldId id="302" r:id="rId46"/>
    <p:sldId id="308" r:id="rId47"/>
    <p:sldId id="300" r:id="rId48"/>
    <p:sldId id="301" r:id="rId49"/>
    <p:sldId id="460" r:id="rId50"/>
    <p:sldId id="461" r:id="rId51"/>
    <p:sldId id="317" r:id="rId52"/>
    <p:sldId id="318" r:id="rId53"/>
    <p:sldId id="314" r:id="rId54"/>
    <p:sldId id="320" r:id="rId55"/>
    <p:sldId id="315" r:id="rId56"/>
    <p:sldId id="421" r:id="rId57"/>
    <p:sldId id="321" r:id="rId58"/>
    <p:sldId id="325" r:id="rId59"/>
    <p:sldId id="322" r:id="rId60"/>
    <p:sldId id="326" r:id="rId61"/>
    <p:sldId id="328" r:id="rId62"/>
    <p:sldId id="323" r:id="rId63"/>
    <p:sldId id="333" r:id="rId64"/>
    <p:sldId id="465" r:id="rId65"/>
    <p:sldId id="332" r:id="rId66"/>
    <p:sldId id="335" r:id="rId67"/>
    <p:sldId id="336" r:id="rId68"/>
    <p:sldId id="424" r:id="rId69"/>
    <p:sldId id="338" r:id="rId70"/>
    <p:sldId id="425" r:id="rId71"/>
    <p:sldId id="343" r:id="rId72"/>
    <p:sldId id="462" r:id="rId73"/>
    <p:sldId id="345" r:id="rId74"/>
    <p:sldId id="348" r:id="rId75"/>
    <p:sldId id="346" r:id="rId76"/>
    <p:sldId id="463" r:id="rId77"/>
    <p:sldId id="427" r:id="rId78"/>
    <p:sldId id="351" r:id="rId79"/>
    <p:sldId id="428" r:id="rId80"/>
    <p:sldId id="429" r:id="rId81"/>
    <p:sldId id="431" r:id="rId82"/>
    <p:sldId id="464" r:id="rId83"/>
    <p:sldId id="432" r:id="rId84"/>
    <p:sldId id="434" r:id="rId85"/>
    <p:sldId id="437" r:id="rId86"/>
    <p:sldId id="438" r:id="rId87"/>
    <p:sldId id="439" r:id="rId88"/>
    <p:sldId id="364" r:id="rId89"/>
    <p:sldId id="370" r:id="rId90"/>
    <p:sldId id="367" r:id="rId91"/>
    <p:sldId id="363" r:id="rId92"/>
    <p:sldId id="368" r:id="rId93"/>
    <p:sldId id="369" r:id="rId94"/>
    <p:sldId id="440" r:id="rId95"/>
    <p:sldId id="375" r:id="rId96"/>
    <p:sldId id="373" r:id="rId97"/>
    <p:sldId id="418" r:id="rId98"/>
    <p:sldId id="376" r:id="rId99"/>
    <p:sldId id="377" r:id="rId100"/>
    <p:sldId id="466" r:id="rId101"/>
    <p:sldId id="379" r:id="rId102"/>
    <p:sldId id="380" r:id="rId103"/>
    <p:sldId id="442" r:id="rId104"/>
    <p:sldId id="441" r:id="rId105"/>
    <p:sldId id="386" r:id="rId106"/>
    <p:sldId id="387" r:id="rId107"/>
    <p:sldId id="443" r:id="rId108"/>
    <p:sldId id="391" r:id="rId109"/>
    <p:sldId id="467" r:id="rId110"/>
    <p:sldId id="393" r:id="rId111"/>
    <p:sldId id="468" r:id="rId112"/>
    <p:sldId id="470" r:id="rId113"/>
    <p:sldId id="444" r:id="rId114"/>
    <p:sldId id="445" r:id="rId115"/>
    <p:sldId id="447" r:id="rId116"/>
    <p:sldId id="405" r:id="rId117"/>
    <p:sldId id="449" r:id="rId118"/>
    <p:sldId id="448" r:id="rId119"/>
    <p:sldId id="450" r:id="rId120"/>
    <p:sldId id="411" r:id="rId121"/>
    <p:sldId id="451" r:id="rId122"/>
    <p:sldId id="452" r:id="rId123"/>
    <p:sldId id="415" r:id="rId124"/>
    <p:sldId id="416" r:id="rId125"/>
    <p:sldId id="271" r:id="rId126"/>
    <p:sldId id="261" r:id="rId127"/>
  </p:sldIdLst>
  <p:sldSz cx="182880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rnando Frassetto" initials="FF" lastIdx="1" clrIdx="0">
    <p:extLst>
      <p:ext uri="{19B8F6BF-5375-455C-9EA6-DF929625EA0E}">
        <p15:presenceInfo xmlns:p15="http://schemas.microsoft.com/office/powerpoint/2012/main" userId="Fernando Frassett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7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271" autoAdjust="0"/>
  </p:normalViewPr>
  <p:slideViewPr>
    <p:cSldViewPr snapToGrid="0">
      <p:cViewPr varScale="1">
        <p:scale>
          <a:sx n="72" d="100"/>
          <a:sy n="72" d="100"/>
        </p:scale>
        <p:origin x="63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2.xml"/><Relationship Id="rId21" Type="http://schemas.openxmlformats.org/officeDocument/2006/relationships/customXml" Target="../customXml/item21.xml"/><Relationship Id="rId42" Type="http://schemas.openxmlformats.org/officeDocument/2006/relationships/slide" Target="slides/slide17.xml"/><Relationship Id="rId63" Type="http://schemas.openxmlformats.org/officeDocument/2006/relationships/slide" Target="slides/slide38.xml"/><Relationship Id="rId84" Type="http://schemas.openxmlformats.org/officeDocument/2006/relationships/slide" Target="slides/slide59.xml"/><Relationship Id="rId16" Type="http://schemas.openxmlformats.org/officeDocument/2006/relationships/customXml" Target="../customXml/item16.xml"/><Relationship Id="rId107" Type="http://schemas.openxmlformats.org/officeDocument/2006/relationships/slide" Target="slides/slide82.xml"/><Relationship Id="rId11" Type="http://schemas.openxmlformats.org/officeDocument/2006/relationships/customXml" Target="../customXml/item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28" Type="http://schemas.openxmlformats.org/officeDocument/2006/relationships/notesMaster" Target="notesMasters/notesMaster1.xml"/><Relationship Id="rId5" Type="http://schemas.openxmlformats.org/officeDocument/2006/relationships/customXml" Target="../customXml/item5.xml"/><Relationship Id="rId90" Type="http://schemas.openxmlformats.org/officeDocument/2006/relationships/slide" Target="slides/slide65.xml"/><Relationship Id="rId95" Type="http://schemas.openxmlformats.org/officeDocument/2006/relationships/slide" Target="slides/slide70.xml"/><Relationship Id="rId22" Type="http://schemas.openxmlformats.org/officeDocument/2006/relationships/customXml" Target="../customXml/item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slide" Target="slides/slide88.xml"/><Relationship Id="rId118" Type="http://schemas.openxmlformats.org/officeDocument/2006/relationships/slide" Target="slides/slide93.xml"/><Relationship Id="rId80" Type="http://schemas.openxmlformats.org/officeDocument/2006/relationships/slide" Target="slides/slide55.xml"/><Relationship Id="rId85" Type="http://schemas.openxmlformats.org/officeDocument/2006/relationships/slide" Target="slides/slide60.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08" Type="http://schemas.openxmlformats.org/officeDocument/2006/relationships/slide" Target="slides/slide83.xml"/><Relationship Id="rId124" Type="http://schemas.openxmlformats.org/officeDocument/2006/relationships/slide" Target="slides/slide99.xml"/><Relationship Id="rId129" Type="http://schemas.openxmlformats.org/officeDocument/2006/relationships/commentAuthors" Target="commentAuthors.xml"/><Relationship Id="rId54" Type="http://schemas.openxmlformats.org/officeDocument/2006/relationships/slide" Target="slides/slide29.xml"/><Relationship Id="rId70" Type="http://schemas.openxmlformats.org/officeDocument/2006/relationships/slide" Target="slides/slide45.xml"/><Relationship Id="rId75" Type="http://schemas.openxmlformats.org/officeDocument/2006/relationships/slide" Target="slides/slide50.xml"/><Relationship Id="rId91" Type="http://schemas.openxmlformats.org/officeDocument/2006/relationships/slide" Target="slides/slide66.xml"/><Relationship Id="rId96"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slide" Target="slides/slide3.xml"/><Relationship Id="rId49" Type="http://schemas.openxmlformats.org/officeDocument/2006/relationships/slide" Target="slides/slide24.xml"/><Relationship Id="rId114" Type="http://schemas.openxmlformats.org/officeDocument/2006/relationships/slide" Target="slides/slide89.xml"/><Relationship Id="rId119" Type="http://schemas.openxmlformats.org/officeDocument/2006/relationships/slide" Target="slides/slide94.xml"/><Relationship Id="rId44" Type="http://schemas.openxmlformats.org/officeDocument/2006/relationships/slide" Target="slides/slide19.xml"/><Relationship Id="rId60" Type="http://schemas.openxmlformats.org/officeDocument/2006/relationships/slide" Target="slides/slide35.xml"/><Relationship Id="rId65" Type="http://schemas.openxmlformats.org/officeDocument/2006/relationships/slide" Target="slides/slide40.xml"/><Relationship Id="rId81" Type="http://schemas.openxmlformats.org/officeDocument/2006/relationships/slide" Target="slides/slide56.xml"/><Relationship Id="rId86" Type="http://schemas.openxmlformats.org/officeDocument/2006/relationships/slide" Target="slides/slide61.xml"/><Relationship Id="rId130" Type="http://schemas.openxmlformats.org/officeDocument/2006/relationships/presProps" Target="presProps.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slide" Target="slides/slide95.xml"/><Relationship Id="rId125" Type="http://schemas.openxmlformats.org/officeDocument/2006/relationships/slide" Target="slides/slide100.xml"/><Relationship Id="rId7" Type="http://schemas.openxmlformats.org/officeDocument/2006/relationships/customXml" Target="../customXml/item7.xml"/><Relationship Id="rId71" Type="http://schemas.openxmlformats.org/officeDocument/2006/relationships/slide" Target="slides/slide46.xml"/><Relationship Id="rId92"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4.xml"/><Relationship Id="rId24" Type="http://schemas.openxmlformats.org/officeDocument/2006/relationships/customXml" Target="../customXml/item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131" Type="http://schemas.openxmlformats.org/officeDocument/2006/relationships/viewProps" Target="viewProps.xml"/><Relationship Id="rId61" Type="http://schemas.openxmlformats.org/officeDocument/2006/relationships/slide" Target="slides/slide36.xml"/><Relationship Id="rId82" Type="http://schemas.openxmlformats.org/officeDocument/2006/relationships/slide" Target="slides/slide57.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26" Type="http://schemas.openxmlformats.org/officeDocument/2006/relationships/slide" Target="slides/slide101.xml"/><Relationship Id="rId8" Type="http://schemas.openxmlformats.org/officeDocument/2006/relationships/customXml" Target="../customXml/item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slide" Target="slides/slide96.xml"/><Relationship Id="rId3" Type="http://schemas.openxmlformats.org/officeDocument/2006/relationships/customXml" Target="../customXml/item3.xml"/><Relationship Id="rId25" Type="http://schemas.openxmlformats.org/officeDocument/2006/relationships/slideMaster" Target="slideMasters/slideMaster1.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20" Type="http://schemas.openxmlformats.org/officeDocument/2006/relationships/customXml" Target="../customXml/item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32" Type="http://schemas.openxmlformats.org/officeDocument/2006/relationships/theme" Target="theme/theme1.xml"/><Relationship Id="rId15" Type="http://schemas.openxmlformats.org/officeDocument/2006/relationships/customXml" Target="../customXml/item15.xml"/><Relationship Id="rId36" Type="http://schemas.openxmlformats.org/officeDocument/2006/relationships/slide" Target="slides/slide11.xml"/><Relationship Id="rId57" Type="http://schemas.openxmlformats.org/officeDocument/2006/relationships/slide" Target="slides/slide32.xml"/><Relationship Id="rId106" Type="http://schemas.openxmlformats.org/officeDocument/2006/relationships/slide" Target="slides/slide81.xml"/><Relationship Id="rId127" Type="http://schemas.openxmlformats.org/officeDocument/2006/relationships/slide" Target="slides/slide102.xml"/><Relationship Id="rId10" Type="http://schemas.openxmlformats.org/officeDocument/2006/relationships/customXml" Target="../customXml/item10.xml"/><Relationship Id="rId31" Type="http://schemas.openxmlformats.org/officeDocument/2006/relationships/slide" Target="slides/slide6.xml"/><Relationship Id="rId52" Type="http://schemas.openxmlformats.org/officeDocument/2006/relationships/slide" Target="slides/slide27.xml"/><Relationship Id="rId73" Type="http://schemas.openxmlformats.org/officeDocument/2006/relationships/slide" Target="slides/slide48.xml"/><Relationship Id="rId78" Type="http://schemas.openxmlformats.org/officeDocument/2006/relationships/slide" Target="slides/slide53.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4" Type="http://schemas.openxmlformats.org/officeDocument/2006/relationships/customXml" Target="../customXml/item4.xml"/><Relationship Id="rId9" Type="http://schemas.openxmlformats.org/officeDocument/2006/relationships/customXml" Target="../customXml/item9.xml"/><Relationship Id="rId26" Type="http://schemas.openxmlformats.org/officeDocument/2006/relationships/slide" Target="slides/slide1.xml"/><Relationship Id="rId47" Type="http://schemas.openxmlformats.org/officeDocument/2006/relationships/slide" Target="slides/slide22.xml"/><Relationship Id="rId68" Type="http://schemas.openxmlformats.org/officeDocument/2006/relationships/slide" Target="slides/slide43.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1CD105-0A8B-492C-B28A-53A3252D0E05}" type="datetimeFigureOut">
              <a:rPr lang="en-US" smtClean="0"/>
              <a:t>5/28/2024</a:t>
            </a:fld>
            <a:endParaRPr lang="en-US"/>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2EB444-6BC2-44F8-B017-4499EC108565}" type="slidenum">
              <a:rPr lang="en-US" smtClean="0"/>
              <a:t>‹nº›</a:t>
            </a:fld>
            <a:endParaRPr lang="en-US"/>
          </a:p>
        </p:txBody>
      </p:sp>
    </p:spTree>
    <p:extLst>
      <p:ext uri="{BB962C8B-B14F-4D97-AF65-F5344CB8AC3E}">
        <p14:creationId xmlns:p14="http://schemas.microsoft.com/office/powerpoint/2010/main" val="2323173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pt.wikipedia.org/wiki/Computa%C3%A7%C3%A3o" TargetMode="External"/><Relationship Id="rId2" Type="http://schemas.openxmlformats.org/officeDocument/2006/relationships/slide" Target="../slides/slide98.xml"/><Relationship Id="rId1" Type="http://schemas.openxmlformats.org/officeDocument/2006/relationships/notesMaster" Target="../notesMasters/notesMaster1.xml"/><Relationship Id="rId5" Type="http://schemas.openxmlformats.org/officeDocument/2006/relationships/hyperlink" Target="https://pt.wikipedia.org/wiki/Capacidade_de_armazenamento" TargetMode="External"/><Relationship Id="rId4" Type="http://schemas.openxmlformats.org/officeDocument/2006/relationships/hyperlink" Target="https://pt.wikipedia.org/wiki/Mem%C3%B3ria"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mtClean="0"/>
              <a:t>Decktopus</a:t>
            </a:r>
            <a:endParaRPr lang="en-US"/>
          </a:p>
        </p:txBody>
      </p:sp>
      <p:sp>
        <p:nvSpPr>
          <p:cNvPr id="4" name="Espaço Reservado para Número de Slide 3"/>
          <p:cNvSpPr>
            <a:spLocks noGrp="1"/>
          </p:cNvSpPr>
          <p:nvPr>
            <p:ph type="sldNum" sz="quarter" idx="10"/>
          </p:nvPr>
        </p:nvSpPr>
        <p:spPr/>
        <p:txBody>
          <a:bodyPr/>
          <a:lstStyle/>
          <a:p>
            <a:fld id="{932EB444-6BC2-44F8-B017-4499EC108565}" type="slidenum">
              <a:rPr lang="en-US" smtClean="0"/>
              <a:t>2</a:t>
            </a:fld>
            <a:endParaRPr lang="en-US"/>
          </a:p>
        </p:txBody>
      </p:sp>
    </p:spTree>
    <p:extLst>
      <p:ext uri="{BB962C8B-B14F-4D97-AF65-F5344CB8AC3E}">
        <p14:creationId xmlns:p14="http://schemas.microsoft.com/office/powerpoint/2010/main" val="3381497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ltLang="en-US" dirty="0" err="1" smtClean="0"/>
              <a:t>Primary</a:t>
            </a:r>
            <a:r>
              <a:rPr lang="pt-BR" altLang="en-US" dirty="0" smtClean="0"/>
              <a:t> age-</a:t>
            </a:r>
            <a:r>
              <a:rPr lang="pt-BR" altLang="en-US" dirty="0" err="1" smtClean="0"/>
              <a:t>related</a:t>
            </a:r>
            <a:r>
              <a:rPr lang="pt-BR" altLang="en-US" dirty="0" smtClean="0"/>
              <a:t> </a:t>
            </a:r>
            <a:r>
              <a:rPr lang="pt-BR" altLang="en-US" dirty="0" err="1" smtClean="0"/>
              <a:t>tauopathy</a:t>
            </a:r>
            <a:r>
              <a:rPr lang="pt-BR" altLang="en-US" dirty="0" smtClean="0"/>
              <a:t> (PART)</a:t>
            </a:r>
            <a:endParaRPr lang="en-US" altLang="en-US" dirty="0" smtClean="0"/>
          </a:p>
          <a:p>
            <a:r>
              <a:rPr lang="en-US" altLang="en-US" dirty="0" smtClean="0"/>
              <a:t>progressive </a:t>
            </a:r>
            <a:r>
              <a:rPr lang="en-US" altLang="en-US" dirty="0" err="1" smtClean="0"/>
              <a:t>supranuclear</a:t>
            </a:r>
            <a:r>
              <a:rPr lang="en-US" altLang="en-US" dirty="0" smtClean="0"/>
              <a:t> palsy (PSP)</a:t>
            </a:r>
          </a:p>
          <a:p>
            <a:r>
              <a:rPr lang="en-US" altLang="en-US" dirty="0" smtClean="0"/>
              <a:t>chronic traumatic encephalopathy (CTE)</a:t>
            </a:r>
          </a:p>
          <a:p>
            <a:endParaRPr lang="en-US" dirty="0"/>
          </a:p>
        </p:txBody>
      </p:sp>
      <p:sp>
        <p:nvSpPr>
          <p:cNvPr id="4" name="Espaço Reservado para Número de Slide 3"/>
          <p:cNvSpPr>
            <a:spLocks noGrp="1"/>
          </p:cNvSpPr>
          <p:nvPr>
            <p:ph type="sldNum" sz="quarter" idx="10"/>
          </p:nvPr>
        </p:nvSpPr>
        <p:spPr/>
        <p:txBody>
          <a:bodyPr/>
          <a:lstStyle/>
          <a:p>
            <a:fld id="{932EB444-6BC2-44F8-B017-4499EC108565}" type="slidenum">
              <a:rPr lang="en-US" smtClean="0"/>
              <a:t>49</a:t>
            </a:fld>
            <a:endParaRPr lang="en-US"/>
          </a:p>
        </p:txBody>
      </p:sp>
    </p:spTree>
    <p:extLst>
      <p:ext uri="{BB962C8B-B14F-4D97-AF65-F5344CB8AC3E}">
        <p14:creationId xmlns:p14="http://schemas.microsoft.com/office/powerpoint/2010/main" val="487812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1 - The SCNN combines deep learning CNNs with traditional survival models to learn survival-related patterns from histology images. (A) Large whole-slide images are generated by digitizing H&amp;E-stained glass slides. (B) A web-based viewer is used to manually identify representative ROIs in the image. (C) HPFs are sampled from these regions and used to train a neural network to predict patient survival. The SCNN consists of (</a:t>
            </a:r>
            <a:r>
              <a:rPr lang="en-US" altLang="en-US" dirty="0" err="1" smtClean="0"/>
              <a:t>i</a:t>
            </a:r>
            <a:r>
              <a:rPr lang="en-US" altLang="en-US" dirty="0" smtClean="0"/>
              <a:t>) convolutional layers that learn visual patterns related to survival using convolution and pooling operations, (ii) fully connected layers that provide additional nonlinear transformations of extracted image features, and (iii) a Cox proportional hazards layer that models time-to-event data, like overall survival or time to progression. Predictions are compared with patient outcomes to adaptively train the network weights that interconnect the layer</a:t>
            </a:r>
          </a:p>
          <a:p>
            <a:pPr marL="0" marR="0" indent="0" algn="l" defTabSz="914400" rtl="0" eaLnBrk="1" fontAlgn="auto" latinLnBrk="0" hangingPunct="1">
              <a:lnSpc>
                <a:spcPct val="100000"/>
              </a:lnSpc>
              <a:spcBef>
                <a:spcPts val="0"/>
              </a:spcBef>
              <a:spcAft>
                <a:spcPts val="0"/>
              </a:spcAft>
              <a:buClrTx/>
              <a:buSzTx/>
              <a:buFontTx/>
              <a:buNone/>
              <a:tabLst/>
              <a:defRPr/>
            </a:pPr>
            <a:r>
              <a:rPr lang="pt-BR" altLang="en-US" dirty="0" smtClean="0"/>
              <a:t>2 - </a:t>
            </a:r>
            <a:r>
              <a:rPr lang="en-US" altLang="en-US" dirty="0" smtClean="0"/>
              <a:t>SCNN uses image sampling and filtering to improve the robustness of training and prediction. (A) During training, a single 256 × 256-pixel HPF is sampled from each region, producing multiple HPFs per patient. Each HPF is subjected to a series of random transformations and is then used as an independent sample to update the network weights. New HPFs are sampled at each training epoch (one training pass through all patients). (B) When predicting the outcome of a newly diagnosed patient, nine HPFs are sampled from each ROI, and a risk is predicted for each field. The median HPF risk is calculated in each region, these median risks are then sorted, and the second highest value is selected as the patient risk. This sampling and filtering framework was designed to deal with tissue heterogeneity by emulating manual histologic evaluation, where prognostication is typically based on the most malignant region observed within a heterogeneous sample. Predictions based on the highest risk and the second highest risk had equal performance on average in our experiments, but the maximum risk produced some outliers with poor prediction accuracy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p>
          <a:p>
            <a:endParaRPr lang="en-US" dirty="0" smtClean="0"/>
          </a:p>
          <a:p>
            <a:endParaRPr lang="en-US" dirty="0"/>
          </a:p>
        </p:txBody>
      </p:sp>
      <p:sp>
        <p:nvSpPr>
          <p:cNvPr id="4" name="Espaço Reservado para Número de Slide 3"/>
          <p:cNvSpPr>
            <a:spLocks noGrp="1"/>
          </p:cNvSpPr>
          <p:nvPr>
            <p:ph type="sldNum" sz="quarter" idx="10"/>
          </p:nvPr>
        </p:nvSpPr>
        <p:spPr/>
        <p:txBody>
          <a:bodyPr/>
          <a:lstStyle/>
          <a:p>
            <a:fld id="{932EB444-6BC2-44F8-B017-4499EC108565}" type="slidenum">
              <a:rPr lang="en-US" smtClean="0"/>
              <a:t>55</a:t>
            </a:fld>
            <a:endParaRPr lang="en-US"/>
          </a:p>
        </p:txBody>
      </p:sp>
    </p:spTree>
    <p:extLst>
      <p:ext uri="{BB962C8B-B14F-4D97-AF65-F5344CB8AC3E}">
        <p14:creationId xmlns:p14="http://schemas.microsoft.com/office/powerpoint/2010/main" val="60821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altLang="en-US" b="1" dirty="0" smtClean="0"/>
              <a:t>SCNN models showed substantial prognostic power</a:t>
            </a:r>
            <a:r>
              <a:rPr lang="en-US" altLang="en-US" dirty="0" smtClean="0"/>
              <a:t>, achieving a median c index of 0.754 (Fig. 3B). SCNN models also performed comparably with manual histologic-grade baseline models (median c index 0.745, P = 0.307) and with molecular subtype baseline models (median c index 0.746, P = 4.68e-2). Baseline models representing </a:t>
            </a:r>
            <a:r>
              <a:rPr lang="en-US" altLang="en-US" b="1" dirty="0" smtClean="0">
                <a:solidFill>
                  <a:srgbClr val="FF0000"/>
                </a:solidFill>
              </a:rPr>
              <a:t>WHO classification that integrate both molecular subtype and manual histologic grade performed slightly better than SCNN</a:t>
            </a:r>
            <a:r>
              <a:rPr lang="en-US" altLang="en-US" b="1" dirty="0" smtClean="0"/>
              <a:t>, </a:t>
            </a:r>
            <a:r>
              <a:rPr lang="en-US" altLang="en-US" dirty="0" smtClean="0"/>
              <a:t>with a median c index of 0.774 (Wilcoxon signed rank P = 2.61e-3).</a:t>
            </a:r>
          </a:p>
          <a:p>
            <a:r>
              <a:rPr lang="en-US" altLang="en-US" dirty="0" smtClean="0"/>
              <a:t>We also evaluated the impact of the sampling and ranking procedures shown in Fig. 2 in improving the performance of SCNN models. </a:t>
            </a:r>
            <a:r>
              <a:rPr lang="en-US" altLang="en-US" b="1" dirty="0" smtClean="0"/>
              <a:t>Repeating the SCNN experiments without these sampling techniques reduced the median c index of SCNN models to 0.696,</a:t>
            </a:r>
            <a:r>
              <a:rPr lang="en-US" altLang="en-US" dirty="0" smtClean="0"/>
              <a:t> significantly worse than for models where sampling was used (P = 6.55e-4).</a:t>
            </a:r>
          </a:p>
          <a:p>
            <a:r>
              <a:rPr lang="en-US" altLang="en-US" dirty="0" smtClean="0"/>
              <a:t>we visualized how risks predicted by SCNN are distributed across molecular subtype and histologic grade (Fig. 3C). </a:t>
            </a:r>
            <a:r>
              <a:rPr lang="en-US" altLang="en-US" b="1" dirty="0" smtClean="0"/>
              <a:t>SCNN predictions were highly correlated with both molecular subtype and grade and were consistent with expected patient outcomes</a:t>
            </a:r>
          </a:p>
          <a:p>
            <a:r>
              <a:rPr lang="en-US" altLang="en-US" dirty="0" smtClean="0"/>
              <a:t>The GSCNN learns from genomics and histology simultaneously by incorporating genomic data into the fully connected layers of the SCNN</a:t>
            </a:r>
          </a:p>
          <a:p>
            <a:r>
              <a:rPr lang="en-US" altLang="en-US" dirty="0" smtClean="0"/>
              <a:t>GSCNN models integrate genomic and imaging data for improved performance. (A) A hybrid architecture was developed to combine histology image and genomic data to make integrated predictions of patient survival. These models incorporate genomic variables as inputs to their fully connected layers. Here, we show the incorporation of genomic variables for gliomas; however, any number of genomic or proteomic measurements can be similarly used. (B) The GSCNN models </a:t>
            </a:r>
            <a:r>
              <a:rPr lang="en-US" altLang="en-US" b="1" dirty="0" smtClean="0"/>
              <a:t>significantly outperform SCNN models as well as the WHO paradigm based on genomic subtype and histologic grading.</a:t>
            </a:r>
          </a:p>
          <a:p>
            <a:endParaRPr lang="en-US" altLang="en-US" dirty="0" smtClean="0"/>
          </a:p>
          <a:p>
            <a:endParaRPr lang="en-US" dirty="0"/>
          </a:p>
        </p:txBody>
      </p:sp>
      <p:sp>
        <p:nvSpPr>
          <p:cNvPr id="4" name="Espaço Reservado para Número de Slide 3"/>
          <p:cNvSpPr>
            <a:spLocks noGrp="1"/>
          </p:cNvSpPr>
          <p:nvPr>
            <p:ph type="sldNum" sz="quarter" idx="10"/>
          </p:nvPr>
        </p:nvSpPr>
        <p:spPr/>
        <p:txBody>
          <a:bodyPr/>
          <a:lstStyle/>
          <a:p>
            <a:fld id="{932EB444-6BC2-44F8-B017-4499EC108565}" type="slidenum">
              <a:rPr lang="en-US" smtClean="0"/>
              <a:t>56</a:t>
            </a:fld>
            <a:endParaRPr lang="en-US"/>
          </a:p>
        </p:txBody>
      </p:sp>
    </p:spTree>
    <p:extLst>
      <p:ext uri="{BB962C8B-B14F-4D97-AF65-F5344CB8AC3E}">
        <p14:creationId xmlns:p14="http://schemas.microsoft.com/office/powerpoint/2010/main" val="1708366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altLang="en-US" dirty="0" smtClean="0"/>
              <a:t>2</a:t>
            </a:r>
            <a:r>
              <a:rPr lang="en-US" altLang="en-US" baseline="0" dirty="0" smtClean="0"/>
              <a:t> - </a:t>
            </a:r>
            <a:r>
              <a:rPr lang="en-US" altLang="en-US" dirty="0" smtClean="0"/>
              <a:t>To </a:t>
            </a:r>
            <a:r>
              <a:rPr lang="en-US" altLang="en-US" b="1" dirty="0" smtClean="0"/>
              <a:t>overcome size and colorization barriers to image registration, our </a:t>
            </a:r>
            <a:r>
              <a:rPr lang="en-US" altLang="en-US" b="1" dirty="0" err="1" smtClean="0"/>
              <a:t>workfow</a:t>
            </a:r>
            <a:r>
              <a:rPr lang="en-US" altLang="en-US" b="1" dirty="0" smtClean="0"/>
              <a:t> carries out </a:t>
            </a:r>
            <a:r>
              <a:rPr lang="en-US" altLang="en-US" b="1" dirty="0" err="1" smtClean="0"/>
              <a:t>bicubic</a:t>
            </a:r>
            <a:r>
              <a:rPr lang="en-US" altLang="en-US" b="1" dirty="0" smtClean="0"/>
              <a:t> resizing </a:t>
            </a:r>
            <a:r>
              <a:rPr lang="en-US" altLang="en-US" dirty="0" smtClean="0"/>
              <a:t>of WSIs into small thumbnail-like images (~100 × reduction in size) and normalize pixel intensity distribution of the respective IHC through histogram matching, to mirror that of the H&amp;E image (Figure 1b–e, Supplementary Fig 1). On these resulting images, </a:t>
            </a:r>
            <a:r>
              <a:rPr lang="en-US" altLang="en-US" b="1" dirty="0" smtClean="0"/>
              <a:t>we use SIFT (scale invariant feature transform) to find features for image matching and filter “good matches</a:t>
            </a:r>
            <a:r>
              <a:rPr lang="en-US" altLang="en-US" dirty="0" smtClean="0"/>
              <a:t>” using Lowe’s ratio test. The resulting matches are used to generate a </a:t>
            </a:r>
            <a:r>
              <a:rPr lang="en-US" altLang="en-US" dirty="0" err="1" smtClean="0"/>
              <a:t>homography</a:t>
            </a:r>
            <a:r>
              <a:rPr lang="en-US" altLang="en-US" dirty="0" smtClean="0"/>
              <a:t>, mapping points from one image to another, using random sample consensus</a:t>
            </a:r>
          </a:p>
          <a:p>
            <a:r>
              <a:rPr lang="en-US" altLang="en-US" dirty="0" smtClean="0"/>
              <a:t>The </a:t>
            </a:r>
            <a:r>
              <a:rPr lang="en-US" altLang="en-US" b="1" dirty="0" smtClean="0"/>
              <a:t>scale-invariant feature transform</a:t>
            </a:r>
            <a:r>
              <a:rPr lang="en-US" altLang="en-US" dirty="0" smtClean="0"/>
              <a:t> (</a:t>
            </a:r>
            <a:r>
              <a:rPr lang="en-US" altLang="en-US" b="1" dirty="0" smtClean="0"/>
              <a:t>SIFT</a:t>
            </a:r>
            <a:r>
              <a:rPr lang="en-US" altLang="en-US" dirty="0" smtClean="0"/>
              <a:t>) is a computer</a:t>
            </a:r>
            <a:r>
              <a:rPr lang="en-US" altLang="en-US" baseline="0" dirty="0" smtClean="0"/>
              <a:t> vision </a:t>
            </a:r>
            <a:r>
              <a:rPr lang="en-US" altLang="en-US" dirty="0" smtClean="0">
                <a:solidFill>
                  <a:schemeClr val="tx1"/>
                </a:solidFill>
              </a:rPr>
              <a:t>algorithm to detect, describe, and match local features in images, invented in 1999</a:t>
            </a:r>
          </a:p>
          <a:p>
            <a:r>
              <a:rPr lang="en-US" altLang="en-US" dirty="0" smtClean="0"/>
              <a:t>To perform reliable recognition, </a:t>
            </a:r>
            <a:r>
              <a:rPr lang="en-US" altLang="en-US" b="1" dirty="0" smtClean="0"/>
              <a:t>it is important that the features extracted from the training image be detectable even under changes in image scale, noise and illuminatio</a:t>
            </a:r>
            <a:r>
              <a:rPr lang="en-US" altLang="en-US" dirty="0" smtClean="0"/>
              <a:t>n. Such points usually lie on high-contrast regions of the image, such as object edges</a:t>
            </a:r>
          </a:p>
          <a:p>
            <a:pPr marL="0" marR="0" indent="0" algn="l" defTabSz="914400" rtl="0" eaLnBrk="1" fontAlgn="auto" latinLnBrk="0" hangingPunct="1">
              <a:lnSpc>
                <a:spcPct val="100000"/>
              </a:lnSpc>
              <a:spcBef>
                <a:spcPts val="0"/>
              </a:spcBef>
              <a:spcAft>
                <a:spcPts val="0"/>
              </a:spcAft>
              <a:buClrTx/>
              <a:buSzTx/>
              <a:buFontTx/>
              <a:buNone/>
              <a:tabLst/>
              <a:defRPr/>
            </a:pPr>
            <a:r>
              <a:rPr lang="pt-BR" altLang="en-US" dirty="0" smtClean="0"/>
              <a:t>3 - </a:t>
            </a:r>
            <a:r>
              <a:rPr lang="en-US" altLang="en-US" dirty="0" smtClean="0"/>
              <a:t>Numerous SIFT feature matchings (red lines) highlight good alignment despite these rotations/shifts. </a:t>
            </a:r>
            <a:endParaRPr lang="en-US" dirty="0" smtClean="0"/>
          </a:p>
          <a:p>
            <a:endParaRPr lang="en-US" dirty="0"/>
          </a:p>
        </p:txBody>
      </p:sp>
      <p:sp>
        <p:nvSpPr>
          <p:cNvPr id="4" name="Espaço Reservado para Número de Slide 3"/>
          <p:cNvSpPr>
            <a:spLocks noGrp="1"/>
          </p:cNvSpPr>
          <p:nvPr>
            <p:ph type="sldNum" sz="quarter" idx="10"/>
          </p:nvPr>
        </p:nvSpPr>
        <p:spPr/>
        <p:txBody>
          <a:bodyPr/>
          <a:lstStyle/>
          <a:p>
            <a:fld id="{932EB444-6BC2-44F8-B017-4499EC108565}" type="slidenum">
              <a:rPr lang="en-US" smtClean="0"/>
              <a:t>58</a:t>
            </a:fld>
            <a:endParaRPr lang="en-US"/>
          </a:p>
        </p:txBody>
      </p:sp>
    </p:spTree>
    <p:extLst>
      <p:ext uri="{BB962C8B-B14F-4D97-AF65-F5344CB8AC3E}">
        <p14:creationId xmlns:p14="http://schemas.microsoft.com/office/powerpoint/2010/main" val="589277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Unsupervised analysis of image patch-level tissue patterns highlighted two major </a:t>
            </a:r>
            <a:r>
              <a:rPr lang="en-US" altLang="en-US" dirty="0" err="1" smtClean="0"/>
              <a:t>histomorphologic</a:t>
            </a:r>
            <a:r>
              <a:rPr lang="en-US" altLang="en-US" dirty="0" smtClean="0"/>
              <a:t> clusters (k = 2 agglomerative hierarchical clustering, silhouette score) (Figure 3c and d). Despite these regions initially appearing as cellular tumor areas on H&amp;E, one </a:t>
            </a:r>
            <a:r>
              <a:rPr lang="en-US" altLang="en-US" dirty="0" err="1" smtClean="0"/>
              <a:t>subregion</a:t>
            </a:r>
            <a:r>
              <a:rPr lang="en-US" altLang="en-US" dirty="0" smtClean="0"/>
              <a:t>, following alignment with the </a:t>
            </a:r>
            <a:r>
              <a:rPr lang="en-US" altLang="en-US" dirty="0" err="1" smtClean="0"/>
              <a:t>synaptophysin</a:t>
            </a:r>
            <a:r>
              <a:rPr lang="en-US" altLang="en-US" dirty="0" smtClean="0"/>
              <a:t> IHC, could be better </a:t>
            </a:r>
            <a:r>
              <a:rPr lang="en-US" altLang="en-US" dirty="0" err="1" smtClean="0"/>
              <a:t>defned</a:t>
            </a:r>
            <a:r>
              <a:rPr lang="en-US" altLang="en-US" dirty="0" smtClean="0"/>
              <a:t> to represent an </a:t>
            </a:r>
            <a:r>
              <a:rPr lang="en-US" altLang="en-US" dirty="0" err="1" smtClean="0"/>
              <a:t>infltrative</a:t>
            </a:r>
            <a:r>
              <a:rPr lang="en-US" altLang="en-US" dirty="0" smtClean="0"/>
              <a:t> tumor component (</a:t>
            </a:r>
            <a:r>
              <a:rPr lang="en-US" altLang="en-US" dirty="0" err="1" smtClean="0"/>
              <a:t>Synaptophysin</a:t>
            </a:r>
            <a:r>
              <a:rPr lang="en-US" altLang="en-US" dirty="0" smtClean="0"/>
              <a:t> positivity: 52% vs. 13% (red vs. green clusters), P-value = 2.2 × 10−16; Figure 3e and f). This approach could therefore serve to automate objective selection of highly pure area of tumor of expressed-based molecular analysis or explore the </a:t>
            </a:r>
            <a:r>
              <a:rPr lang="en-US" altLang="en-US" dirty="0" err="1" smtClean="0"/>
              <a:t>heterogenous</a:t>
            </a:r>
            <a:r>
              <a:rPr lang="en-US" altLang="en-US" dirty="0" smtClean="0"/>
              <a:t> expression of </a:t>
            </a:r>
            <a:r>
              <a:rPr lang="en-US" altLang="en-US" dirty="0" err="1" smtClean="0"/>
              <a:t>specifc</a:t>
            </a:r>
            <a:r>
              <a:rPr lang="en-US" altLang="en-US" dirty="0" smtClean="0"/>
              <a:t> tumor markers across different tumor niches</a:t>
            </a:r>
          </a:p>
          <a:p>
            <a:endParaRPr lang="en-US" dirty="0"/>
          </a:p>
        </p:txBody>
      </p:sp>
      <p:sp>
        <p:nvSpPr>
          <p:cNvPr id="4" name="Espaço Reservado para Número de Slide 3"/>
          <p:cNvSpPr>
            <a:spLocks noGrp="1"/>
          </p:cNvSpPr>
          <p:nvPr>
            <p:ph type="sldNum" sz="quarter" idx="10"/>
          </p:nvPr>
        </p:nvSpPr>
        <p:spPr/>
        <p:txBody>
          <a:bodyPr/>
          <a:lstStyle/>
          <a:p>
            <a:fld id="{932EB444-6BC2-44F8-B017-4499EC108565}" type="slidenum">
              <a:rPr lang="en-US" smtClean="0"/>
              <a:t>59</a:t>
            </a:fld>
            <a:endParaRPr lang="en-US"/>
          </a:p>
        </p:txBody>
      </p:sp>
    </p:spTree>
    <p:extLst>
      <p:ext uri="{BB962C8B-B14F-4D97-AF65-F5344CB8AC3E}">
        <p14:creationId xmlns:p14="http://schemas.microsoft.com/office/powerpoint/2010/main" val="151648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e, Top one and top two class accuracies for tumors with high prediction score matches (&gt;0.39) for the NCI (n = 1,193 patients), DBTA (n = 1,026 patients), CBTN (n = 212 patients) and NCI– Prospective (n = 169 patients) are shown. For every cohort, the top one and top two accuracies of the integrated model are significantly higher than those of each individual component </a:t>
            </a:r>
            <a:endParaRPr lang="en-US" dirty="0"/>
          </a:p>
        </p:txBody>
      </p:sp>
      <p:sp>
        <p:nvSpPr>
          <p:cNvPr id="4" name="Espaço Reservado para Número de Slide 3"/>
          <p:cNvSpPr>
            <a:spLocks noGrp="1"/>
          </p:cNvSpPr>
          <p:nvPr>
            <p:ph type="sldNum" sz="quarter" idx="10"/>
          </p:nvPr>
        </p:nvSpPr>
        <p:spPr/>
        <p:txBody>
          <a:bodyPr/>
          <a:lstStyle/>
          <a:p>
            <a:fld id="{932EB444-6BC2-44F8-B017-4499EC108565}" type="slidenum">
              <a:rPr lang="en-US" smtClean="0"/>
              <a:t>63</a:t>
            </a:fld>
            <a:endParaRPr lang="en-US"/>
          </a:p>
        </p:txBody>
      </p:sp>
    </p:spTree>
    <p:extLst>
      <p:ext uri="{BB962C8B-B14F-4D97-AF65-F5344CB8AC3E}">
        <p14:creationId xmlns:p14="http://schemas.microsoft.com/office/powerpoint/2010/main" val="2823934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 = &lt; 0.05</a:t>
            </a:r>
            <a:endParaRPr lang="en-US" dirty="0"/>
          </a:p>
        </p:txBody>
      </p:sp>
      <p:sp>
        <p:nvSpPr>
          <p:cNvPr id="4" name="Espaço Reservado para Número de Slide 3"/>
          <p:cNvSpPr>
            <a:spLocks noGrp="1"/>
          </p:cNvSpPr>
          <p:nvPr>
            <p:ph type="sldNum" sz="quarter" idx="10"/>
          </p:nvPr>
        </p:nvSpPr>
        <p:spPr/>
        <p:txBody>
          <a:bodyPr/>
          <a:lstStyle/>
          <a:p>
            <a:fld id="{932EB444-6BC2-44F8-B017-4499EC108565}" type="slidenum">
              <a:rPr lang="en-US" smtClean="0"/>
              <a:t>66</a:t>
            </a:fld>
            <a:endParaRPr lang="en-US"/>
          </a:p>
        </p:txBody>
      </p:sp>
    </p:spTree>
    <p:extLst>
      <p:ext uri="{BB962C8B-B14F-4D97-AF65-F5344CB8AC3E}">
        <p14:creationId xmlns:p14="http://schemas.microsoft.com/office/powerpoint/2010/main" val="626970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smtClean="0"/>
              <a:t>Inexact</a:t>
            </a:r>
            <a:r>
              <a:rPr lang="pt-BR" dirty="0" smtClean="0"/>
              <a:t> </a:t>
            </a:r>
            <a:r>
              <a:rPr lang="pt-BR" dirty="0" err="1" smtClean="0"/>
              <a:t>Type</a:t>
            </a:r>
            <a:endParaRPr lang="pt-BR" dirty="0" smtClean="0"/>
          </a:p>
          <a:p>
            <a:pPr>
              <a:lnSpc>
                <a:spcPct val="100000"/>
              </a:lnSpc>
              <a:spcBef>
                <a:spcPct val="0"/>
              </a:spcBef>
              <a:buFontTx/>
              <a:buAutoNum type="arabicParenR"/>
            </a:pPr>
            <a:r>
              <a:rPr lang="en-US" altLang="en-US" sz="1200" dirty="0" smtClean="0"/>
              <a:t>deferred on glioma grade</a:t>
            </a:r>
          </a:p>
          <a:p>
            <a:pPr>
              <a:lnSpc>
                <a:spcPct val="100000"/>
              </a:lnSpc>
              <a:spcBef>
                <a:spcPct val="0"/>
              </a:spcBef>
              <a:buFontTx/>
              <a:buAutoNum type="arabicParenR"/>
            </a:pPr>
            <a:r>
              <a:rPr lang="en-US" altLang="en-US" sz="1200" dirty="0" smtClean="0"/>
              <a:t>correctly identified lesion as neoplastic versus </a:t>
            </a:r>
            <a:r>
              <a:rPr lang="en-US" altLang="en-US" sz="1200" dirty="0" err="1" smtClean="0"/>
              <a:t>nonneoplastic</a:t>
            </a:r>
            <a:r>
              <a:rPr lang="en-US" altLang="en-US" sz="1200" dirty="0" smtClean="0"/>
              <a:t> but could not specify the class of the lesion (e.g. “neoplasm” but not “meningioma”</a:t>
            </a:r>
          </a:p>
          <a:p>
            <a:pPr>
              <a:lnSpc>
                <a:spcPct val="100000"/>
              </a:lnSpc>
              <a:spcBef>
                <a:spcPct val="0"/>
              </a:spcBef>
              <a:buFontTx/>
              <a:buAutoNum type="arabicParenR"/>
            </a:pPr>
            <a:r>
              <a:rPr lang="en-US" altLang="en-US" sz="1200" dirty="0" smtClean="0"/>
              <a:t>narrowed the differential down to 2 or 3 diagnoses but could not commit to one (e.g. “</a:t>
            </a:r>
            <a:r>
              <a:rPr lang="en-US" altLang="en-US" sz="1200" dirty="0" err="1" smtClean="0"/>
              <a:t>schwannoma</a:t>
            </a:r>
            <a:r>
              <a:rPr lang="en-US" altLang="en-US" sz="1200" dirty="0" smtClean="0"/>
              <a:t>” vs “</a:t>
            </a:r>
            <a:r>
              <a:rPr lang="en-US" altLang="en-US" sz="1200" dirty="0" err="1" smtClean="0"/>
              <a:t>neurofibroma</a:t>
            </a:r>
            <a:r>
              <a:rPr lang="en-US" altLang="en-US" sz="1200" dirty="0" smtClean="0"/>
              <a:t>”)</a:t>
            </a:r>
          </a:p>
          <a:p>
            <a:pPr>
              <a:lnSpc>
                <a:spcPct val="100000"/>
              </a:lnSpc>
              <a:spcBef>
                <a:spcPct val="0"/>
              </a:spcBef>
              <a:buFontTx/>
              <a:buAutoNum type="arabicParenR"/>
            </a:pPr>
            <a:r>
              <a:rPr lang="en-US" altLang="en-US" sz="1200" dirty="0" smtClean="0"/>
              <a:t>identified biopsied tissue as abnormal and diagnostic but could not be more specific</a:t>
            </a:r>
          </a:p>
          <a:p>
            <a:endParaRPr lang="en-US" dirty="0"/>
          </a:p>
        </p:txBody>
      </p:sp>
      <p:sp>
        <p:nvSpPr>
          <p:cNvPr id="4" name="Espaço Reservado para Número de Slide 3"/>
          <p:cNvSpPr>
            <a:spLocks noGrp="1"/>
          </p:cNvSpPr>
          <p:nvPr>
            <p:ph type="sldNum" sz="quarter" idx="10"/>
          </p:nvPr>
        </p:nvSpPr>
        <p:spPr/>
        <p:txBody>
          <a:bodyPr/>
          <a:lstStyle/>
          <a:p>
            <a:fld id="{932EB444-6BC2-44F8-B017-4499EC108565}" type="slidenum">
              <a:rPr lang="en-US" smtClean="0"/>
              <a:t>67</a:t>
            </a:fld>
            <a:endParaRPr lang="en-US"/>
          </a:p>
        </p:txBody>
      </p:sp>
    </p:spTree>
    <p:extLst>
      <p:ext uri="{BB962C8B-B14F-4D97-AF65-F5344CB8AC3E}">
        <p14:creationId xmlns:p14="http://schemas.microsoft.com/office/powerpoint/2010/main" val="2959922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defRPr/>
            </a:pPr>
            <a:r>
              <a:rPr lang="en-US" dirty="0" smtClean="0"/>
              <a:t>by using a Raman spectrometer, you can see that often a very tiny fraction of the scattered light has a different </a:t>
            </a:r>
            <a:r>
              <a:rPr lang="en-US" dirty="0" err="1" smtClean="0"/>
              <a:t>colour</a:t>
            </a:r>
            <a:r>
              <a:rPr lang="en-US" dirty="0" smtClean="0"/>
              <a:t>. It has changed frequency because, during the scattering process, its energy changed by interacting with molecular vibrations. This is the Raman scattering process, named after its discoverer, the famous Indian physicist C.V. Raman. </a:t>
            </a:r>
          </a:p>
          <a:p>
            <a:pPr>
              <a:defRPr/>
            </a:pPr>
            <a:r>
              <a:rPr lang="en-US" dirty="0" smtClean="0"/>
              <a:t>By studying the vibration of the atoms we can discover the chemical composition and other useful information about the material.</a:t>
            </a:r>
          </a:p>
          <a:p>
            <a:endParaRPr lang="en-US" dirty="0"/>
          </a:p>
        </p:txBody>
      </p:sp>
      <p:sp>
        <p:nvSpPr>
          <p:cNvPr id="4" name="Espaço Reservado para Número de Slide 3"/>
          <p:cNvSpPr>
            <a:spLocks noGrp="1"/>
          </p:cNvSpPr>
          <p:nvPr>
            <p:ph type="sldNum" sz="quarter" idx="10"/>
          </p:nvPr>
        </p:nvSpPr>
        <p:spPr/>
        <p:txBody>
          <a:bodyPr/>
          <a:lstStyle/>
          <a:p>
            <a:fld id="{932EB444-6BC2-44F8-B017-4499EC108565}" type="slidenum">
              <a:rPr lang="en-US" smtClean="0"/>
              <a:t>68</a:t>
            </a:fld>
            <a:endParaRPr lang="en-US"/>
          </a:p>
        </p:txBody>
      </p:sp>
    </p:spTree>
    <p:extLst>
      <p:ext uri="{BB962C8B-B14F-4D97-AF65-F5344CB8AC3E}">
        <p14:creationId xmlns:p14="http://schemas.microsoft.com/office/powerpoint/2010/main" val="187503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A) CH2 and (B) CH3 images are acquired and (C) subtracted. (D) The CH2 image is assigned to the green channel, and CH3-CH2 image is assigned to the blue channel to create a two-color blue-green image. Applying an H&amp;E lookup table, SRH images (E) are comparable to a similar section of tumor (F) imaged after FFPE, and H&amp;E staining. (G) Mosaic tiled image of several SRH FOVs to create a mosaic of imaged tissue. Asterisk (*) indicates a focus of microvascular proliferation, dashed circle indicates calcification, and the dashed box demonstrates how the FOV in (E) fits into the larger mosaic. [</a:t>
            </a:r>
            <a:r>
              <a:rPr lang="pt-BR" altLang="en-US" dirty="0" smtClean="0"/>
              <a:t>CH2 = </a:t>
            </a:r>
            <a:r>
              <a:rPr lang="pt-BR" altLang="en-US" dirty="0" err="1" smtClean="0"/>
              <a:t>lipids</a:t>
            </a:r>
            <a:r>
              <a:rPr lang="pt-BR" altLang="en-US" dirty="0" smtClean="0"/>
              <a:t>, CH3 = </a:t>
            </a:r>
            <a:r>
              <a:rPr lang="pt-BR" altLang="en-US" dirty="0" err="1" smtClean="0"/>
              <a:t>protein</a:t>
            </a:r>
            <a:r>
              <a:rPr lang="pt-BR" altLang="en-US" dirty="0" smtClean="0"/>
              <a:t>]; </a:t>
            </a:r>
            <a:endParaRPr lang="en-US" altLang="en-US" dirty="0" smtClean="0"/>
          </a:p>
          <a:p>
            <a:endParaRPr lang="en-US" dirty="0"/>
          </a:p>
        </p:txBody>
      </p:sp>
      <p:sp>
        <p:nvSpPr>
          <p:cNvPr id="4" name="Espaço Reservado para Número de Slide 3"/>
          <p:cNvSpPr>
            <a:spLocks noGrp="1"/>
          </p:cNvSpPr>
          <p:nvPr>
            <p:ph type="sldNum" sz="quarter" idx="10"/>
          </p:nvPr>
        </p:nvSpPr>
        <p:spPr/>
        <p:txBody>
          <a:bodyPr/>
          <a:lstStyle/>
          <a:p>
            <a:fld id="{932EB444-6BC2-44F8-B017-4499EC108565}" type="slidenum">
              <a:rPr lang="en-US" smtClean="0"/>
              <a:t>70</a:t>
            </a:fld>
            <a:endParaRPr lang="en-US"/>
          </a:p>
        </p:txBody>
      </p:sp>
    </p:spTree>
    <p:extLst>
      <p:ext uri="{BB962C8B-B14F-4D97-AF65-F5344CB8AC3E}">
        <p14:creationId xmlns:p14="http://schemas.microsoft.com/office/powerpoint/2010/main" val="1489621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Acurácia E</a:t>
            </a:r>
            <a:r>
              <a:rPr lang="pt-BR" baseline="0" dirty="0" smtClean="0"/>
              <a:t> a G</a:t>
            </a:r>
            <a:endParaRPr lang="en-US" dirty="0"/>
          </a:p>
        </p:txBody>
      </p:sp>
      <p:sp>
        <p:nvSpPr>
          <p:cNvPr id="4" name="Espaço Reservado para Número de Slide 3"/>
          <p:cNvSpPr>
            <a:spLocks noGrp="1"/>
          </p:cNvSpPr>
          <p:nvPr>
            <p:ph type="sldNum" sz="quarter" idx="10"/>
          </p:nvPr>
        </p:nvSpPr>
        <p:spPr/>
        <p:txBody>
          <a:bodyPr/>
          <a:lstStyle/>
          <a:p>
            <a:fld id="{932EB444-6BC2-44F8-B017-4499EC108565}" type="slidenum">
              <a:rPr lang="en-US" smtClean="0"/>
              <a:t>27</a:t>
            </a:fld>
            <a:endParaRPr lang="en-US"/>
          </a:p>
        </p:txBody>
      </p:sp>
    </p:spTree>
    <p:extLst>
      <p:ext uri="{BB962C8B-B14F-4D97-AF65-F5344CB8AC3E}">
        <p14:creationId xmlns:p14="http://schemas.microsoft.com/office/powerpoint/2010/main" val="2172363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FOV = </a:t>
            </a:r>
            <a:r>
              <a:rPr lang="pt-BR" dirty="0" err="1" smtClean="0"/>
              <a:t>field</a:t>
            </a:r>
            <a:r>
              <a:rPr lang="pt-BR" baseline="0" dirty="0" smtClean="0"/>
              <a:t> </a:t>
            </a:r>
            <a:r>
              <a:rPr lang="pt-BR" baseline="0" dirty="0" err="1" smtClean="0"/>
              <a:t>of</a:t>
            </a:r>
            <a:r>
              <a:rPr lang="pt-BR" baseline="0" dirty="0" smtClean="0"/>
              <a:t> </a:t>
            </a:r>
            <a:r>
              <a:rPr lang="pt-BR" baseline="0" dirty="0" err="1" smtClean="0"/>
              <a:t>view</a:t>
            </a:r>
            <a:endParaRPr lang="en-US" dirty="0"/>
          </a:p>
        </p:txBody>
      </p:sp>
      <p:sp>
        <p:nvSpPr>
          <p:cNvPr id="4" name="Espaço Reservado para Número de Slide 3"/>
          <p:cNvSpPr>
            <a:spLocks noGrp="1"/>
          </p:cNvSpPr>
          <p:nvPr>
            <p:ph type="sldNum" sz="quarter" idx="10"/>
          </p:nvPr>
        </p:nvSpPr>
        <p:spPr/>
        <p:txBody>
          <a:bodyPr/>
          <a:lstStyle/>
          <a:p>
            <a:fld id="{932EB444-6BC2-44F8-B017-4499EC108565}" type="slidenum">
              <a:rPr lang="en-US" smtClean="0"/>
              <a:t>71</a:t>
            </a:fld>
            <a:endParaRPr lang="en-US"/>
          </a:p>
        </p:txBody>
      </p:sp>
    </p:spTree>
    <p:extLst>
      <p:ext uri="{BB962C8B-B14F-4D97-AF65-F5344CB8AC3E}">
        <p14:creationId xmlns:p14="http://schemas.microsoft.com/office/powerpoint/2010/main" val="4059282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altLang="en-US" dirty="0" smtClean="0"/>
              <a:t>Performance of Sturgeon on the four test folds of the Capper et al. dataset (added up for the four </a:t>
            </a:r>
            <a:r>
              <a:rPr lang="en-US" altLang="en-US" dirty="0" err="1" smtClean="0"/>
              <a:t>submodels</a:t>
            </a:r>
            <a:r>
              <a:rPr lang="en-US" altLang="en-US" dirty="0" smtClean="0"/>
              <a:t>). F1 scores for each reference label at 40 min of simulated sequencing (approximately 97% missing values compared with microarray data). Solid bars indicate the F1 score for the highest-scoring class and transparent bars show the F1 score for the top three highest-scoring classes.</a:t>
            </a:r>
          </a:p>
          <a:p>
            <a:r>
              <a:rPr lang="en-US" altLang="en-US" dirty="0" smtClean="0"/>
              <a:t>We decided to conservatively use a cut-off score of 0.95 to confidently classify a sample. Using this cut-off, 80 out of the 91 classes in the test set have a true positive rate (TPR) higher than 0.95</a:t>
            </a:r>
          </a:p>
          <a:p>
            <a:r>
              <a:rPr lang="en-US" altLang="en-US" dirty="0" smtClean="0"/>
              <a:t>we performed the protocol during 25 surgeries</a:t>
            </a:r>
          </a:p>
          <a:p>
            <a:r>
              <a:rPr lang="pt-BR" altLang="en-US" dirty="0" smtClean="0"/>
              <a:t>2</a:t>
            </a:r>
            <a:endParaRPr lang="en-US" altLang="en-US" dirty="0" smtClean="0"/>
          </a:p>
          <a:p>
            <a:r>
              <a:rPr lang="en-US" altLang="en-US" dirty="0" smtClean="0"/>
              <a:t>Sturgeon was able to correctly classify 72% of </a:t>
            </a:r>
            <a:r>
              <a:rPr lang="en-US" altLang="en-US" dirty="0" err="1" smtClean="0"/>
              <a:t>tumours</a:t>
            </a:r>
            <a:r>
              <a:rPr lang="en-US" altLang="en-US" dirty="0" smtClean="0"/>
              <a:t> (18 out of 25) at the subclass level with at most 45 min of sequencing</a:t>
            </a:r>
          </a:p>
          <a:p>
            <a:r>
              <a:rPr lang="en-US" altLang="en-US" dirty="0" smtClean="0"/>
              <a:t>. We encountered several cases where a rapid molecular classification would have been of substantial added value. For example, in cases INTRA_23 and INTRA_25, the </a:t>
            </a:r>
            <a:r>
              <a:rPr lang="en-US" altLang="en-US" dirty="0" err="1" smtClean="0"/>
              <a:t>tumour</a:t>
            </a:r>
            <a:r>
              <a:rPr lang="en-US" altLang="en-US" dirty="0" smtClean="0"/>
              <a:t> class was not known prior to surgery </a:t>
            </a:r>
          </a:p>
          <a:p>
            <a:r>
              <a:rPr lang="en-US" dirty="0" smtClean="0"/>
              <a:t>Top bar indicates the sample name. Circles indicate the predicted score of the correct class; diamonds indicate the predicted score of incorrect classes (classes with overtime averaged scores lower than 0.1 are omitted). Asterisks indicate the first time point where the score of the correct class was higher than 0.95. Horizontal line indicates the 0.95 threshold</a:t>
            </a:r>
            <a:endParaRPr lang="en-US"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3 </a:t>
            </a:r>
            <a:r>
              <a:rPr lang="en-US" altLang="en-US" i="1" dirty="0" smtClean="0"/>
              <a:t>Using a </a:t>
            </a:r>
            <a:r>
              <a:rPr lang="en-US" altLang="en-US" i="1" dirty="0" err="1" smtClean="0"/>
              <a:t>downsampling</a:t>
            </a:r>
            <a:r>
              <a:rPr lang="en-US" altLang="en-US" i="1" dirty="0" smtClean="0"/>
              <a:t> approach, we were able to detect </a:t>
            </a:r>
            <a:r>
              <a:rPr lang="en-US" altLang="en-US" b="1" i="1" dirty="0" smtClean="0"/>
              <a:t>large scale CNVs </a:t>
            </a:r>
            <a:r>
              <a:rPr lang="en-US" altLang="en-US" i="1" dirty="0" smtClean="0"/>
              <a:t>such as the chromosome 1p deletion from as few as 20,000–50,000 sequence reads, although smaller CNVs such as the chromosome 19q deletion are less reliably detected (…) we therefore follow the example of the Heidelberg classifier: we provide CNV plots in our workflow to the pathologist in parallel with the methylation classifier result for further interpretation”</a:t>
            </a:r>
          </a:p>
          <a:p>
            <a:endParaRPr lang="pt-BR" dirty="0" smtClean="0"/>
          </a:p>
          <a:p>
            <a:endParaRPr lang="en-US" dirty="0" smtClean="0"/>
          </a:p>
          <a:p>
            <a:endParaRPr lang="en-US" dirty="0"/>
          </a:p>
        </p:txBody>
      </p:sp>
      <p:sp>
        <p:nvSpPr>
          <p:cNvPr id="4" name="Espaço Reservado para Número de Slide 3"/>
          <p:cNvSpPr>
            <a:spLocks noGrp="1"/>
          </p:cNvSpPr>
          <p:nvPr>
            <p:ph type="sldNum" sz="quarter" idx="10"/>
          </p:nvPr>
        </p:nvSpPr>
        <p:spPr/>
        <p:txBody>
          <a:bodyPr/>
          <a:lstStyle/>
          <a:p>
            <a:fld id="{932EB444-6BC2-44F8-B017-4499EC108565}" type="slidenum">
              <a:rPr lang="en-US" smtClean="0"/>
              <a:t>76</a:t>
            </a:fld>
            <a:endParaRPr lang="en-US"/>
          </a:p>
        </p:txBody>
      </p:sp>
    </p:spTree>
    <p:extLst>
      <p:ext uri="{BB962C8B-B14F-4D97-AF65-F5344CB8AC3E}">
        <p14:creationId xmlns:p14="http://schemas.microsoft.com/office/powerpoint/2010/main" val="3571414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932EB444-6BC2-44F8-B017-4499EC108565}" type="slidenum">
              <a:rPr lang="en-US" smtClean="0"/>
              <a:t>77</a:t>
            </a:fld>
            <a:endParaRPr lang="en-US"/>
          </a:p>
        </p:txBody>
      </p:sp>
    </p:spTree>
    <p:extLst>
      <p:ext uri="{BB962C8B-B14F-4D97-AF65-F5344CB8AC3E}">
        <p14:creationId xmlns:p14="http://schemas.microsoft.com/office/powerpoint/2010/main" val="672319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932EB444-6BC2-44F8-B017-4499EC108565}" type="slidenum">
              <a:rPr lang="en-US" smtClean="0"/>
              <a:t>84</a:t>
            </a:fld>
            <a:endParaRPr lang="en-US"/>
          </a:p>
        </p:txBody>
      </p:sp>
    </p:spTree>
    <p:extLst>
      <p:ext uri="{BB962C8B-B14F-4D97-AF65-F5344CB8AC3E}">
        <p14:creationId xmlns:p14="http://schemas.microsoft.com/office/powerpoint/2010/main" val="2033371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altLang="en-US" dirty="0" smtClean="0"/>
              <a:t>lung adenocarcinoma (LUAD), kidney renal </a:t>
            </a:r>
            <a:r>
              <a:rPr lang="en-US" altLang="en-US" dirty="0" err="1" smtClean="0"/>
              <a:t>papil</a:t>
            </a:r>
            <a:r>
              <a:rPr lang="en-US" altLang="en-US" dirty="0" smtClean="0"/>
              <a:t>-</a:t>
            </a:r>
          </a:p>
          <a:p>
            <a:r>
              <a:rPr lang="en-US" altLang="en-US" dirty="0" err="1" smtClean="0"/>
              <a:t>lary</a:t>
            </a:r>
            <a:r>
              <a:rPr lang="en-US" altLang="en-US" dirty="0" smtClean="0"/>
              <a:t> cell carcinoma (KIRP), cervical squamous cell carcinoma (CESC), </a:t>
            </a:r>
          </a:p>
          <a:p>
            <a:r>
              <a:rPr lang="en-US" altLang="en-US" dirty="0" smtClean="0"/>
              <a:t>colon adenocarcinoma (COAD</a:t>
            </a:r>
          </a:p>
          <a:p>
            <a:r>
              <a:rPr lang="en-US" altLang="en-US" dirty="0" smtClean="0"/>
              <a:t>Fig. 2 | RNA-to-image </a:t>
            </a:r>
            <a:r>
              <a:rPr lang="en-US" altLang="en-US" dirty="0" err="1" smtClean="0"/>
              <a:t>multicancer</a:t>
            </a:r>
            <a:r>
              <a:rPr lang="en-US" altLang="en-US" dirty="0" smtClean="0"/>
              <a:t> synthetic samples generated by </a:t>
            </a:r>
          </a:p>
          <a:p>
            <a:r>
              <a:rPr lang="en-US" altLang="en-US" dirty="0" smtClean="0"/>
              <a:t>conditioning on the gene-expression latent representation. The beta-VAE is </a:t>
            </a:r>
          </a:p>
          <a:p>
            <a:r>
              <a:rPr lang="en-US" altLang="en-US" dirty="0" smtClean="0"/>
              <a:t>able to obtain an accurate representation of the </a:t>
            </a:r>
            <a:r>
              <a:rPr lang="en-US" altLang="en-US" dirty="0" err="1" smtClean="0"/>
              <a:t>multicancer</a:t>
            </a:r>
            <a:r>
              <a:rPr lang="en-US" altLang="en-US" dirty="0" smtClean="0"/>
              <a:t> gene-expression </a:t>
            </a:r>
          </a:p>
          <a:p>
            <a:r>
              <a:rPr lang="en-US" altLang="en-US" dirty="0" smtClean="0"/>
              <a:t>profiles. Once this model has been trained, the RNA-CDM architecture (Fig. </a:t>
            </a:r>
          </a:p>
          <a:p>
            <a:r>
              <a:rPr lang="en-US" altLang="en-US" dirty="0" smtClean="0"/>
              <a:t>1) is trained and conditioned on the latent representation of the RNA-</a:t>
            </a:r>
            <a:r>
              <a:rPr lang="en-US" altLang="en-US" dirty="0" err="1" smtClean="0"/>
              <a:t>seq</a:t>
            </a:r>
            <a:r>
              <a:rPr lang="en-US" altLang="en-US" dirty="0" smtClean="0"/>
              <a:t> data </a:t>
            </a:r>
          </a:p>
          <a:p>
            <a:r>
              <a:rPr lang="en-US" altLang="en-US" dirty="0" smtClean="0"/>
              <a:t>over five different cancer types: LUAD, KIRP, CESC, COAD and GBM. The model </a:t>
            </a:r>
          </a:p>
          <a:p>
            <a:r>
              <a:rPr lang="en-US" altLang="en-US" dirty="0" smtClean="0"/>
              <a:t>accurately synthesizes the samples, capturing the distinct morphologic </a:t>
            </a:r>
          </a:p>
          <a:p>
            <a:r>
              <a:rPr lang="en-US" altLang="en-US" dirty="0" smtClean="0"/>
              <a:t>characteristics of each cancer type</a:t>
            </a:r>
          </a:p>
          <a:p>
            <a:endParaRPr lang="en-US" altLang="en-US" dirty="0" smtClean="0"/>
          </a:p>
          <a:p>
            <a:endParaRPr lang="en-US" altLang="en-US" dirty="0" smtClean="0"/>
          </a:p>
          <a:p>
            <a:endParaRPr lang="en-US" dirty="0" smtClean="0"/>
          </a:p>
          <a:p>
            <a:endParaRPr lang="en-US" dirty="0"/>
          </a:p>
        </p:txBody>
      </p:sp>
      <p:sp>
        <p:nvSpPr>
          <p:cNvPr id="4" name="Espaço Reservado para Número de Slide 3"/>
          <p:cNvSpPr>
            <a:spLocks noGrp="1"/>
          </p:cNvSpPr>
          <p:nvPr>
            <p:ph type="sldNum" sz="quarter" idx="10"/>
          </p:nvPr>
        </p:nvSpPr>
        <p:spPr/>
        <p:txBody>
          <a:bodyPr/>
          <a:lstStyle/>
          <a:p>
            <a:fld id="{932EB444-6BC2-44F8-B017-4499EC108565}" type="slidenum">
              <a:rPr lang="en-US" smtClean="0"/>
              <a:t>95</a:t>
            </a:fld>
            <a:endParaRPr lang="en-US"/>
          </a:p>
        </p:txBody>
      </p:sp>
    </p:spTree>
    <p:extLst>
      <p:ext uri="{BB962C8B-B14F-4D97-AF65-F5344CB8AC3E}">
        <p14:creationId xmlns:p14="http://schemas.microsoft.com/office/powerpoint/2010/main" val="4098825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nSpc>
                <a:spcPct val="100000"/>
              </a:lnSpc>
              <a:spcBef>
                <a:spcPct val="0"/>
              </a:spcBef>
              <a:buFontTx/>
              <a:buNone/>
            </a:pPr>
            <a:r>
              <a:rPr lang="pt-BR" altLang="en-US" dirty="0" smtClean="0"/>
              <a:t>3 - </a:t>
            </a:r>
            <a:r>
              <a:rPr lang="en-US" altLang="en-US" sz="1200" dirty="0" smtClean="0"/>
              <a:t>Examples of cells detected in real (</a:t>
            </a:r>
            <a:r>
              <a:rPr lang="en-US" altLang="en-US" sz="1200" dirty="0" err="1" smtClean="0"/>
              <a:t>abaixo</a:t>
            </a:r>
            <a:r>
              <a:rPr lang="en-US" altLang="en-US" sz="1200" dirty="0" smtClean="0"/>
              <a:t>) and </a:t>
            </a:r>
          </a:p>
          <a:p>
            <a:pPr>
              <a:lnSpc>
                <a:spcPct val="100000"/>
              </a:lnSpc>
              <a:spcBef>
                <a:spcPct val="0"/>
              </a:spcBef>
              <a:buFontTx/>
              <a:buNone/>
            </a:pPr>
            <a:r>
              <a:rPr lang="en-US" altLang="en-US" sz="1200" dirty="0" smtClean="0"/>
              <a:t>synthetic tiles (</a:t>
            </a:r>
            <a:r>
              <a:rPr lang="en-US" altLang="en-US" sz="1200" dirty="0" err="1" smtClean="0"/>
              <a:t>acima</a:t>
            </a:r>
            <a:r>
              <a:rPr lang="en-US" altLang="en-US" sz="1200" dirty="0" smtClean="0"/>
              <a:t>). Cells are detected in both cases, showing that cell morphology is maintained in the RNA-CDM generated tile</a:t>
            </a:r>
          </a:p>
          <a:p>
            <a:pPr marL="0" marR="0" indent="0" algn="l" defTabSz="914400" rtl="0" eaLnBrk="1" fontAlgn="auto" latinLnBrk="0" hangingPunct="1">
              <a:lnSpc>
                <a:spcPct val="100000"/>
              </a:lnSpc>
              <a:spcBef>
                <a:spcPct val="0"/>
              </a:spcBef>
              <a:spcAft>
                <a:spcPts val="0"/>
              </a:spcAft>
              <a:buClrTx/>
              <a:buSzTx/>
              <a:buFontTx/>
              <a:buNone/>
              <a:tabLst/>
              <a:defRPr/>
            </a:pPr>
            <a:r>
              <a:rPr lang="pt-BR" altLang="en-US" sz="1200" dirty="0" smtClean="0"/>
              <a:t>4 - </a:t>
            </a:r>
            <a:r>
              <a:rPr lang="en-US" altLang="en-US" sz="1200" dirty="0" smtClean="0"/>
              <a:t>Distribution of cell types is maintained across the different cancer types in both real and synthetic tiles generated using RNA-CDM (cascade diffusion model)</a:t>
            </a:r>
          </a:p>
          <a:p>
            <a:pPr>
              <a:lnSpc>
                <a:spcPct val="100000"/>
              </a:lnSpc>
              <a:spcBef>
                <a:spcPct val="0"/>
              </a:spcBef>
              <a:buFontTx/>
              <a:buNone/>
            </a:pPr>
            <a:endParaRPr lang="en-US" altLang="en-US" sz="1200" dirty="0" smtClean="0"/>
          </a:p>
          <a:p>
            <a:endParaRPr lang="en-US" altLang="en-US" dirty="0" smtClean="0"/>
          </a:p>
          <a:p>
            <a:endParaRPr lang="en-US" altLang="en-US" dirty="0" smtClean="0"/>
          </a:p>
          <a:p>
            <a:endParaRPr lang="en-US" dirty="0"/>
          </a:p>
        </p:txBody>
      </p:sp>
      <p:sp>
        <p:nvSpPr>
          <p:cNvPr id="4" name="Espaço Reservado para Número de Slide 3"/>
          <p:cNvSpPr>
            <a:spLocks noGrp="1"/>
          </p:cNvSpPr>
          <p:nvPr>
            <p:ph type="sldNum" sz="quarter" idx="10"/>
          </p:nvPr>
        </p:nvSpPr>
        <p:spPr/>
        <p:txBody>
          <a:bodyPr/>
          <a:lstStyle/>
          <a:p>
            <a:fld id="{932EB444-6BC2-44F8-B017-4499EC108565}" type="slidenum">
              <a:rPr lang="en-US" smtClean="0"/>
              <a:t>96</a:t>
            </a:fld>
            <a:endParaRPr lang="en-US"/>
          </a:p>
        </p:txBody>
      </p:sp>
    </p:spTree>
    <p:extLst>
      <p:ext uri="{BB962C8B-B14F-4D97-AF65-F5344CB8AC3E}">
        <p14:creationId xmlns:p14="http://schemas.microsoft.com/office/powerpoint/2010/main" val="3020354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err="1" smtClean="0"/>
              <a:t>microCT</a:t>
            </a:r>
            <a:r>
              <a:rPr lang="pt-BR" dirty="0" smtClean="0"/>
              <a:t> </a:t>
            </a:r>
            <a:r>
              <a:rPr lang="pt-BR" dirty="0" err="1" smtClean="0"/>
              <a:t>scan</a:t>
            </a:r>
            <a:endParaRPr lang="en-US" dirty="0" smtClean="0"/>
          </a:p>
          <a:p>
            <a:endParaRPr lang="en-US" dirty="0"/>
          </a:p>
        </p:txBody>
      </p:sp>
      <p:sp>
        <p:nvSpPr>
          <p:cNvPr id="4" name="Espaço Reservado para Número de Slide 3"/>
          <p:cNvSpPr>
            <a:spLocks noGrp="1"/>
          </p:cNvSpPr>
          <p:nvPr>
            <p:ph type="sldNum" sz="quarter" idx="10"/>
          </p:nvPr>
        </p:nvSpPr>
        <p:spPr/>
        <p:txBody>
          <a:bodyPr/>
          <a:lstStyle/>
          <a:p>
            <a:fld id="{932EB444-6BC2-44F8-B017-4499EC108565}" type="slidenum">
              <a:rPr lang="en-US" smtClean="0"/>
              <a:t>97</a:t>
            </a:fld>
            <a:endParaRPr lang="en-US"/>
          </a:p>
        </p:txBody>
      </p:sp>
    </p:spTree>
    <p:extLst>
      <p:ext uri="{BB962C8B-B14F-4D97-AF65-F5344CB8AC3E}">
        <p14:creationId xmlns:p14="http://schemas.microsoft.com/office/powerpoint/2010/main" val="27446211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smtClean="0">
                <a:solidFill>
                  <a:schemeClr val="tx1"/>
                </a:solidFill>
                <a:effectLst/>
                <a:latin typeface="+mn-lt"/>
                <a:ea typeface="+mn-ea"/>
                <a:cs typeface="+mn-cs"/>
              </a:rPr>
              <a:t>Um </a:t>
            </a:r>
            <a:r>
              <a:rPr lang="pt-BR" sz="1200" b="1" i="1" kern="1200" dirty="0" smtClean="0">
                <a:solidFill>
                  <a:schemeClr val="tx1"/>
                </a:solidFill>
                <a:effectLst/>
                <a:latin typeface="+mn-lt"/>
                <a:ea typeface="+mn-ea"/>
                <a:cs typeface="+mn-cs"/>
              </a:rPr>
              <a:t>byte</a:t>
            </a:r>
            <a:r>
              <a:rPr lang="pt-BR" sz="1200" b="0" i="0" kern="1200" dirty="0" smtClean="0">
                <a:solidFill>
                  <a:schemeClr val="tx1"/>
                </a:solidFill>
                <a:effectLst/>
                <a:latin typeface="+mn-lt"/>
                <a:ea typeface="+mn-ea"/>
                <a:cs typeface="+mn-cs"/>
              </a:rPr>
              <a:t>, é um dos tipos de dados integrais em </a:t>
            </a:r>
            <a:r>
              <a:rPr lang="pt-BR" sz="1200" b="0" i="0" u="none" strike="noStrike" kern="1200" dirty="0" smtClean="0">
                <a:solidFill>
                  <a:schemeClr val="tx1"/>
                </a:solidFill>
                <a:effectLst/>
                <a:latin typeface="+mn-lt"/>
                <a:ea typeface="+mn-ea"/>
                <a:cs typeface="+mn-cs"/>
                <a:hlinkClick r:id="rId3" tooltip="Computação"/>
              </a:rPr>
              <a:t>computação</a:t>
            </a:r>
            <a:r>
              <a:rPr lang="pt-BR" sz="1200" b="0" i="0" kern="1200" dirty="0" smtClean="0">
                <a:solidFill>
                  <a:schemeClr val="tx1"/>
                </a:solidFill>
                <a:effectLst/>
                <a:latin typeface="+mn-lt"/>
                <a:ea typeface="+mn-ea"/>
                <a:cs typeface="+mn-cs"/>
              </a:rPr>
              <a:t>. É usado com frequência para especificar o tamanho ou quantidade da </a:t>
            </a:r>
            <a:r>
              <a:rPr lang="pt-BR" sz="1200" b="0" i="0" u="none" strike="noStrike" kern="1200" dirty="0" smtClean="0">
                <a:solidFill>
                  <a:schemeClr val="tx1"/>
                </a:solidFill>
                <a:effectLst/>
                <a:latin typeface="+mn-lt"/>
                <a:ea typeface="+mn-ea"/>
                <a:cs typeface="+mn-cs"/>
                <a:hlinkClick r:id="rId4" tooltip="Memória"/>
              </a:rPr>
              <a:t>memória</a:t>
            </a:r>
            <a:r>
              <a:rPr lang="pt-BR" sz="1200" b="0" i="0" kern="1200" dirty="0" smtClean="0">
                <a:solidFill>
                  <a:schemeClr val="tx1"/>
                </a:solidFill>
                <a:effectLst/>
                <a:latin typeface="+mn-lt"/>
                <a:ea typeface="+mn-ea"/>
                <a:cs typeface="+mn-cs"/>
              </a:rPr>
              <a:t> ou da </a:t>
            </a:r>
            <a:r>
              <a:rPr lang="pt-BR" sz="1200" b="0" i="0" u="none" strike="noStrike" kern="1200" dirty="0" smtClean="0">
                <a:solidFill>
                  <a:schemeClr val="tx1"/>
                </a:solidFill>
                <a:effectLst/>
                <a:latin typeface="+mn-lt"/>
                <a:ea typeface="+mn-ea"/>
                <a:cs typeface="+mn-cs"/>
                <a:hlinkClick r:id="rId5" tooltip="Capacidade de armazenamento"/>
              </a:rPr>
              <a:t>capacidade de armazenamento</a:t>
            </a:r>
            <a:r>
              <a:rPr lang="pt-BR" sz="1200" b="0" i="0" kern="1200" dirty="0" smtClean="0">
                <a:solidFill>
                  <a:schemeClr val="tx1"/>
                </a:solidFill>
                <a:effectLst/>
                <a:latin typeface="+mn-lt"/>
                <a:ea typeface="+mn-ea"/>
                <a:cs typeface="+mn-cs"/>
              </a:rPr>
              <a:t> de um certo dispositivo, independentemente do tipo de dados.</a:t>
            </a:r>
          </a:p>
          <a:p>
            <a:r>
              <a:rPr lang="pt-BR" sz="1200" b="0" i="0" kern="1200" dirty="0" smtClean="0">
                <a:solidFill>
                  <a:schemeClr val="tx1"/>
                </a:solidFill>
                <a:effectLst/>
                <a:latin typeface="+mn-lt"/>
                <a:ea typeface="+mn-ea"/>
                <a:cs typeface="+mn-cs"/>
              </a:rPr>
              <a:t>O </a:t>
            </a:r>
            <a:r>
              <a:rPr lang="pt-BR" sz="1200" b="0" i="0" kern="1200" dirty="0" err="1" smtClean="0">
                <a:solidFill>
                  <a:schemeClr val="tx1"/>
                </a:solidFill>
                <a:effectLst/>
                <a:latin typeface="+mn-lt"/>
                <a:ea typeface="+mn-ea"/>
                <a:cs typeface="+mn-cs"/>
              </a:rPr>
              <a:t>petabyte</a:t>
            </a:r>
            <a:r>
              <a:rPr lang="pt-BR" sz="1200" b="0" i="0" kern="1200" dirty="0" smtClean="0">
                <a:solidFill>
                  <a:schemeClr val="tx1"/>
                </a:solidFill>
                <a:effectLst/>
                <a:latin typeface="+mn-lt"/>
                <a:ea typeface="+mn-ea"/>
                <a:cs typeface="+mn-cs"/>
              </a:rPr>
              <a:t> é um múltiplo da unidade de informação byte. O prefixo peta indica a décima quinta potência de 1000 e significa 10¹⁵ no Sistema Internacional de Unidades. </a:t>
            </a:r>
          </a:p>
          <a:p>
            <a:r>
              <a:rPr lang="en-US" sz="1200" b="0" i="0" kern="1200" dirty="0" smtClean="0">
                <a:solidFill>
                  <a:schemeClr val="tx1"/>
                </a:solidFill>
                <a:effectLst/>
                <a:latin typeface="+mn-lt"/>
                <a:ea typeface="+mn-ea"/>
                <a:cs typeface="+mn-cs"/>
              </a:rPr>
              <a:t>A range of histological features in 1 mm</a:t>
            </a:r>
            <a:r>
              <a:rPr lang="en-US" sz="1200" b="0" i="0" kern="1200" baseline="30000" dirty="0" smtClean="0">
                <a:solidFill>
                  <a:schemeClr val="tx1"/>
                </a:solidFill>
                <a:effectLst/>
                <a:latin typeface="+mn-lt"/>
                <a:ea typeface="+mn-ea"/>
                <a:cs typeface="+mn-cs"/>
              </a:rPr>
              <a:t>3</a:t>
            </a:r>
            <a:r>
              <a:rPr lang="en-US" sz="1200" b="0" i="0" kern="1200" dirty="0" smtClean="0">
                <a:solidFill>
                  <a:schemeClr val="tx1"/>
                </a:solidFill>
                <a:effectLst/>
                <a:latin typeface="+mn-lt"/>
                <a:ea typeface="+mn-ea"/>
                <a:cs typeface="+mn-cs"/>
              </a:rPr>
              <a:t> of human brain were rendered, including neuropil (</a:t>
            </a:r>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and its segmentation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at nanometer resolution, annotated synapses (</a:t>
            </a:r>
            <a:r>
              <a:rPr lang="en-US" sz="1200" b="1" i="0"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 excitatory neurons (</a:t>
            </a:r>
            <a:r>
              <a:rPr lang="en-US" sz="1200" b="1" i="0" kern="1200" dirty="0" smtClean="0">
                <a:solidFill>
                  <a:schemeClr val="tx1"/>
                </a:solidFill>
                <a:effectLst/>
                <a:latin typeface="+mn-lt"/>
                <a:ea typeface="+mn-ea"/>
                <a:cs typeface="+mn-cs"/>
              </a:rPr>
              <a:t>D</a:t>
            </a:r>
            <a:r>
              <a:rPr lang="en-US" sz="1200" b="0" i="0" kern="1200" dirty="0" smtClean="0">
                <a:solidFill>
                  <a:schemeClr val="tx1"/>
                </a:solidFill>
                <a:effectLst/>
                <a:latin typeface="+mn-lt"/>
                <a:ea typeface="+mn-ea"/>
                <a:cs typeface="+mn-cs"/>
              </a:rPr>
              <a:t>), inhibitory neurons (</a:t>
            </a:r>
            <a:r>
              <a:rPr lang="en-US" sz="1200" b="1" i="0" kern="1200" dirty="0" smtClean="0">
                <a:solidFill>
                  <a:schemeClr val="tx1"/>
                </a:solidFill>
                <a:effectLst/>
                <a:latin typeface="+mn-lt"/>
                <a:ea typeface="+mn-ea"/>
                <a:cs typeface="+mn-cs"/>
              </a:rPr>
              <a:t>E</a:t>
            </a:r>
            <a:r>
              <a:rPr lang="en-US" sz="1200" b="0" i="0" kern="1200" dirty="0" smtClean="0">
                <a:solidFill>
                  <a:schemeClr val="tx1"/>
                </a:solidFill>
                <a:effectLst/>
                <a:latin typeface="+mn-lt"/>
                <a:ea typeface="+mn-ea"/>
                <a:cs typeface="+mn-cs"/>
              </a:rPr>
              <a:t>), astrocytes (</a:t>
            </a:r>
            <a:r>
              <a:rPr lang="en-US" sz="1200" b="1" i="0" kern="1200" dirty="0" smtClean="0">
                <a:solidFill>
                  <a:schemeClr val="tx1"/>
                </a:solidFill>
                <a:effectLst/>
                <a:latin typeface="+mn-lt"/>
                <a:ea typeface="+mn-ea"/>
                <a:cs typeface="+mn-cs"/>
              </a:rPr>
              <a:t>F</a:t>
            </a:r>
            <a:r>
              <a:rPr lang="en-US" sz="1200" b="0" i="0" kern="1200" dirty="0" smtClean="0">
                <a:solidFill>
                  <a:schemeClr val="tx1"/>
                </a:solidFill>
                <a:effectLst/>
                <a:latin typeface="+mn-lt"/>
                <a:ea typeface="+mn-ea"/>
                <a:cs typeface="+mn-cs"/>
              </a:rPr>
              <a:t>), oligodendrocytes (</a:t>
            </a:r>
            <a:r>
              <a:rPr lang="en-US" sz="1200" b="1" i="0" kern="1200" dirty="0" smtClean="0">
                <a:solidFill>
                  <a:schemeClr val="tx1"/>
                </a:solidFill>
                <a:effectLst/>
                <a:latin typeface="+mn-lt"/>
                <a:ea typeface="+mn-ea"/>
                <a:cs typeface="+mn-cs"/>
              </a:rPr>
              <a:t>G</a:t>
            </a:r>
            <a:r>
              <a:rPr lang="en-US" sz="1200" b="0" i="0" kern="1200" dirty="0" smtClean="0">
                <a:solidFill>
                  <a:schemeClr val="tx1"/>
                </a:solidFill>
                <a:effectLst/>
                <a:latin typeface="+mn-lt"/>
                <a:ea typeface="+mn-ea"/>
                <a:cs typeface="+mn-cs"/>
              </a:rPr>
              <a:t>), myelin (</a:t>
            </a:r>
            <a:r>
              <a:rPr lang="en-US" sz="1200" b="1" i="0" kern="1200" dirty="0" smtClean="0">
                <a:solidFill>
                  <a:schemeClr val="tx1"/>
                </a:solidFill>
                <a:effectLst/>
                <a:latin typeface="+mn-lt"/>
                <a:ea typeface="+mn-ea"/>
                <a:cs typeface="+mn-cs"/>
              </a:rPr>
              <a:t>H</a:t>
            </a:r>
            <a:r>
              <a:rPr lang="en-US" sz="1200" b="0" i="0" kern="1200" dirty="0" smtClean="0">
                <a:solidFill>
                  <a:schemeClr val="tx1"/>
                </a:solidFill>
                <a:effectLst/>
                <a:latin typeface="+mn-lt"/>
                <a:ea typeface="+mn-ea"/>
                <a:cs typeface="+mn-cs"/>
              </a:rPr>
              <a:t>), and blood vessels (</a:t>
            </a:r>
            <a:r>
              <a:rPr lang="en-US" sz="1200" b="1" i="0" kern="1200" dirty="0" smtClean="0">
                <a:solidFill>
                  <a:schemeClr val="tx1"/>
                </a:solidFill>
                <a:effectLst/>
                <a:latin typeface="+mn-lt"/>
                <a:ea typeface="+mn-ea"/>
                <a:cs typeface="+mn-cs"/>
              </a:rPr>
              <a:t>I</a:t>
            </a:r>
            <a:r>
              <a:rPr lang="en-US" sz="1200" b="0" i="0" kern="1200" dirty="0" smtClean="0">
                <a:solidFill>
                  <a:schemeClr val="tx1"/>
                </a:solidFill>
                <a:effectLst/>
                <a:latin typeface="+mn-lt"/>
                <a:ea typeface="+mn-ea"/>
                <a:cs typeface="+mn-cs"/>
              </a:rPr>
              <a:t>). A previously unrecognized neuronal class (</a:t>
            </a:r>
            <a:r>
              <a:rPr lang="en-US" sz="1200" b="1" i="0" kern="1200" dirty="0" smtClean="0">
                <a:solidFill>
                  <a:schemeClr val="tx1"/>
                </a:solidFill>
                <a:effectLst/>
                <a:latin typeface="+mn-lt"/>
                <a:ea typeface="+mn-ea"/>
                <a:cs typeface="+mn-cs"/>
              </a:rPr>
              <a:t>J</a:t>
            </a:r>
            <a:r>
              <a:rPr lang="en-US" sz="1200" b="0" i="0" kern="1200" dirty="0" smtClean="0">
                <a:solidFill>
                  <a:schemeClr val="tx1"/>
                </a:solidFill>
                <a:effectLst/>
                <a:latin typeface="+mn-lt"/>
                <a:ea typeface="+mn-ea"/>
                <a:cs typeface="+mn-cs"/>
              </a:rPr>
              <a:t>) and </a:t>
            </a:r>
            <a:r>
              <a:rPr lang="en-US" sz="1200" b="0" i="0" kern="1200" dirty="0" err="1" smtClean="0">
                <a:solidFill>
                  <a:schemeClr val="tx1"/>
                </a:solidFill>
                <a:effectLst/>
                <a:latin typeface="+mn-lt"/>
                <a:ea typeface="+mn-ea"/>
                <a:cs typeface="+mn-cs"/>
              </a:rPr>
              <a:t>multisynaptic</a:t>
            </a:r>
            <a:r>
              <a:rPr lang="en-US" sz="1200" b="0" i="0" kern="1200" dirty="0" smtClean="0">
                <a:solidFill>
                  <a:schemeClr val="tx1"/>
                </a:solidFill>
                <a:effectLst/>
                <a:latin typeface="+mn-lt"/>
                <a:ea typeface="+mn-ea"/>
                <a:cs typeface="+mn-cs"/>
              </a:rPr>
              <a:t> connections (</a:t>
            </a:r>
            <a:r>
              <a:rPr lang="en-US" sz="1200" b="1" i="0" kern="1200" dirty="0" smtClean="0">
                <a:solidFill>
                  <a:schemeClr val="tx1"/>
                </a:solidFill>
                <a:effectLst/>
                <a:latin typeface="+mn-lt"/>
                <a:ea typeface="+mn-ea"/>
                <a:cs typeface="+mn-cs"/>
              </a:rPr>
              <a:t>K</a:t>
            </a:r>
            <a:r>
              <a:rPr lang="en-US" sz="1200" b="0" i="0" kern="1200" dirty="0" smtClean="0">
                <a:solidFill>
                  <a:schemeClr val="tx1"/>
                </a:solidFill>
                <a:effectLst/>
                <a:latin typeface="+mn-lt"/>
                <a:ea typeface="+mn-ea"/>
                <a:cs typeface="+mn-cs"/>
              </a:rPr>
              <a:t>) were also identified.</a:t>
            </a:r>
            <a:endParaRPr lang="en-US" dirty="0" smtClean="0"/>
          </a:p>
          <a:p>
            <a:endParaRPr lang="en-US" dirty="0"/>
          </a:p>
        </p:txBody>
      </p:sp>
      <p:sp>
        <p:nvSpPr>
          <p:cNvPr id="4" name="Espaço Reservado para Número de Slide 3"/>
          <p:cNvSpPr>
            <a:spLocks noGrp="1"/>
          </p:cNvSpPr>
          <p:nvPr>
            <p:ph type="sldNum" sz="quarter" idx="10"/>
          </p:nvPr>
        </p:nvSpPr>
        <p:spPr/>
        <p:txBody>
          <a:bodyPr/>
          <a:lstStyle/>
          <a:p>
            <a:fld id="{932EB444-6BC2-44F8-B017-4499EC108565}" type="slidenum">
              <a:rPr lang="en-US" smtClean="0"/>
              <a:t>98</a:t>
            </a:fld>
            <a:endParaRPr lang="en-US"/>
          </a:p>
        </p:txBody>
      </p:sp>
    </p:spTree>
    <p:extLst>
      <p:ext uri="{BB962C8B-B14F-4D97-AF65-F5344CB8AC3E}">
        <p14:creationId xmlns:p14="http://schemas.microsoft.com/office/powerpoint/2010/main" val="17950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ltLang="en-US" dirty="0" smtClean="0"/>
              <a:t>Combinações de dados contidas no </a:t>
            </a:r>
            <a:r>
              <a:rPr lang="pt-BR" altLang="en-US" i="1" dirty="0" smtClean="0"/>
              <a:t>input</a:t>
            </a:r>
            <a:r>
              <a:rPr lang="pt-BR" altLang="en-US" dirty="0" smtClean="0"/>
              <a:t> → </a:t>
            </a:r>
          </a:p>
          <a:p>
            <a:r>
              <a:rPr lang="pt-BR" altLang="en-US" dirty="0" smtClean="0"/>
              <a:t>Representações internas de dados do sistema não diretamente acessíveis ao observador/programador (“</a:t>
            </a:r>
            <a:r>
              <a:rPr lang="pt-BR" altLang="en-US" i="1" dirty="0" err="1" smtClean="0"/>
              <a:t>black</a:t>
            </a:r>
            <a:r>
              <a:rPr lang="pt-BR" altLang="en-US" i="1" dirty="0" smtClean="0"/>
              <a:t> box</a:t>
            </a:r>
            <a:r>
              <a:rPr lang="pt-BR" altLang="en-US" dirty="0" smtClean="0"/>
              <a:t>”, “</a:t>
            </a:r>
            <a:r>
              <a:rPr lang="pt-BR" altLang="en-US" i="1" dirty="0" err="1" smtClean="0"/>
              <a:t>hidden</a:t>
            </a:r>
            <a:r>
              <a:rPr lang="pt-BR" altLang="en-US" i="1" dirty="0" smtClean="0"/>
              <a:t> </a:t>
            </a:r>
            <a:r>
              <a:rPr lang="pt-BR" altLang="en-US" i="1" dirty="0" err="1" smtClean="0"/>
              <a:t>layers</a:t>
            </a:r>
            <a:r>
              <a:rPr lang="pt-BR" altLang="en-US" dirty="0" smtClean="0"/>
              <a:t>”) - a máquina “abstrai” por conta própria (“</a:t>
            </a:r>
            <a:r>
              <a:rPr lang="pt-BR" altLang="en-US" i="1" dirty="0" err="1" smtClean="0"/>
              <a:t>own-rules</a:t>
            </a:r>
            <a:r>
              <a:rPr lang="pt-BR" altLang="en-US" dirty="0" smtClean="0"/>
              <a:t>”) as combinações de dados  → </a:t>
            </a:r>
            <a:r>
              <a:rPr lang="pt-BR" altLang="en-US" i="1" dirty="0" smtClean="0"/>
              <a:t>Output </a:t>
            </a:r>
            <a:endParaRPr lang="pt-BR" altLang="en-US" dirty="0" smtClean="0"/>
          </a:p>
          <a:p>
            <a:r>
              <a:rPr lang="pt-BR" altLang="en-US" dirty="0" smtClean="0"/>
              <a:t>O sistema refina com o tempo as representações de dados (aprende), aperfeiçoando o </a:t>
            </a:r>
            <a:r>
              <a:rPr lang="pt-BR" altLang="en-US" i="1" dirty="0" err="1" smtClean="0"/>
              <a:t>decision-making</a:t>
            </a:r>
            <a:endParaRPr lang="pt-BR" altLang="en-US" dirty="0" smtClean="0"/>
          </a:p>
          <a:p>
            <a:endParaRPr lang="en-US" dirty="0"/>
          </a:p>
        </p:txBody>
      </p:sp>
      <p:sp>
        <p:nvSpPr>
          <p:cNvPr id="4" name="Espaço Reservado para Número de Slide 3"/>
          <p:cNvSpPr>
            <a:spLocks noGrp="1"/>
          </p:cNvSpPr>
          <p:nvPr>
            <p:ph type="sldNum" sz="quarter" idx="10"/>
          </p:nvPr>
        </p:nvSpPr>
        <p:spPr/>
        <p:txBody>
          <a:bodyPr/>
          <a:lstStyle/>
          <a:p>
            <a:fld id="{932EB444-6BC2-44F8-B017-4499EC108565}" type="slidenum">
              <a:rPr lang="en-US" smtClean="0"/>
              <a:t>30</a:t>
            </a:fld>
            <a:endParaRPr lang="en-US"/>
          </a:p>
        </p:txBody>
      </p:sp>
    </p:spTree>
    <p:extLst>
      <p:ext uri="{BB962C8B-B14F-4D97-AF65-F5344CB8AC3E}">
        <p14:creationId xmlns:p14="http://schemas.microsoft.com/office/powerpoint/2010/main" val="4020362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932EB444-6BC2-44F8-B017-4499EC108565}" type="slidenum">
              <a:rPr lang="en-US" smtClean="0"/>
              <a:t>37</a:t>
            </a:fld>
            <a:endParaRPr lang="en-US"/>
          </a:p>
        </p:txBody>
      </p:sp>
    </p:spTree>
    <p:extLst>
      <p:ext uri="{BB962C8B-B14F-4D97-AF65-F5344CB8AC3E}">
        <p14:creationId xmlns:p14="http://schemas.microsoft.com/office/powerpoint/2010/main" val="3495885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932EB444-6BC2-44F8-B017-4499EC108565}" type="slidenum">
              <a:rPr lang="en-US" smtClean="0"/>
              <a:t>39</a:t>
            </a:fld>
            <a:endParaRPr lang="en-US"/>
          </a:p>
        </p:txBody>
      </p:sp>
    </p:spTree>
    <p:extLst>
      <p:ext uri="{BB962C8B-B14F-4D97-AF65-F5344CB8AC3E}">
        <p14:creationId xmlns:p14="http://schemas.microsoft.com/office/powerpoint/2010/main" val="1863042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932EB444-6BC2-44F8-B017-4499EC108565}" type="slidenum">
              <a:rPr lang="en-US" smtClean="0"/>
              <a:t>43</a:t>
            </a:fld>
            <a:endParaRPr lang="en-US"/>
          </a:p>
        </p:txBody>
      </p:sp>
    </p:spTree>
    <p:extLst>
      <p:ext uri="{BB962C8B-B14F-4D97-AF65-F5344CB8AC3E}">
        <p14:creationId xmlns:p14="http://schemas.microsoft.com/office/powerpoint/2010/main" val="2821211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1 - Pipeline; Abeta IHC</a:t>
            </a:r>
          </a:p>
          <a:p>
            <a:r>
              <a:rPr lang="pt-BR" dirty="0" smtClean="0"/>
              <a:t>2 – Treinamento</a:t>
            </a:r>
          </a:p>
          <a:p>
            <a:r>
              <a:rPr lang="pt-BR" dirty="0" smtClean="0"/>
              <a:t>3 - </a:t>
            </a:r>
            <a:r>
              <a:rPr lang="en-US" altLang="en-US" dirty="0" smtClean="0"/>
              <a:t>confidence scores ≥0.8</a:t>
            </a:r>
          </a:p>
          <a:p>
            <a:r>
              <a:rPr lang="en-US" altLang="en-US" dirty="0" smtClean="0"/>
              <a:t>b Examples of correct CNN predictions. The ground truth expert label row indicates the pathologies that had been manually found within the tile image. The predicted row shows corresponding model confidences for cored plaque (yellow arrow), diffuse plaque (red), and CAA (blue) classes (from left to right). Model predictions range from 0.00 to 1.00, where a higher score indicates higher predicted confidence by the CNN for that plaque class (e.g., the 1.00 corresponds to 100% model confidence that a cored plaque is present in the leftmost panel). c Examples of CNN predictions that do not agree with the expert manual annotation. Incorrect model predictions are indicated by light orange backgrounds in the predicted column; green backgrounds correspond to correct predictions 0.8</a:t>
            </a:r>
          </a:p>
          <a:p>
            <a:endParaRPr lang="en-US" dirty="0" smtClean="0"/>
          </a:p>
          <a:p>
            <a:endParaRPr lang="en-US" dirty="0"/>
          </a:p>
        </p:txBody>
      </p:sp>
      <p:sp>
        <p:nvSpPr>
          <p:cNvPr id="4" name="Espaço Reservado para Número de Slide 3"/>
          <p:cNvSpPr>
            <a:spLocks noGrp="1"/>
          </p:cNvSpPr>
          <p:nvPr>
            <p:ph type="sldNum" sz="quarter" idx="10"/>
          </p:nvPr>
        </p:nvSpPr>
        <p:spPr/>
        <p:txBody>
          <a:bodyPr/>
          <a:lstStyle/>
          <a:p>
            <a:fld id="{932EB444-6BC2-44F8-B017-4499EC108565}" type="slidenum">
              <a:rPr lang="en-US" smtClean="0"/>
              <a:t>46</a:t>
            </a:fld>
            <a:endParaRPr lang="en-US"/>
          </a:p>
        </p:txBody>
      </p:sp>
    </p:spTree>
    <p:extLst>
      <p:ext uri="{BB962C8B-B14F-4D97-AF65-F5344CB8AC3E}">
        <p14:creationId xmlns:p14="http://schemas.microsoft.com/office/powerpoint/2010/main" val="3222109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932EB444-6BC2-44F8-B017-4499EC108565}" type="slidenum">
              <a:rPr lang="en-US" smtClean="0"/>
              <a:t>47</a:t>
            </a:fld>
            <a:endParaRPr lang="en-US"/>
          </a:p>
        </p:txBody>
      </p:sp>
    </p:spTree>
    <p:extLst>
      <p:ext uri="{BB962C8B-B14F-4D97-AF65-F5344CB8AC3E}">
        <p14:creationId xmlns:p14="http://schemas.microsoft.com/office/powerpoint/2010/main" val="3009882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Expert annotation of whole slide images for ground truth ascertainment. a, b Examples of the stepwise process of annotation and assignment of a classifier for a pre-tangle and a mature NFT, respectively. Panels on the left show a naive image, middle panels show the manual outlining performed by an expert, and right panels show the assignment of classifiers</a:t>
            </a:r>
          </a:p>
          <a:p>
            <a:endParaRPr lang="en-US" dirty="0" smtClean="0"/>
          </a:p>
          <a:p>
            <a:endParaRPr lang="en-US" dirty="0"/>
          </a:p>
        </p:txBody>
      </p:sp>
      <p:sp>
        <p:nvSpPr>
          <p:cNvPr id="4" name="Espaço Reservado para Número de Slide 3"/>
          <p:cNvSpPr>
            <a:spLocks noGrp="1"/>
          </p:cNvSpPr>
          <p:nvPr>
            <p:ph type="sldNum" sz="quarter" idx="10"/>
          </p:nvPr>
        </p:nvSpPr>
        <p:spPr/>
        <p:txBody>
          <a:bodyPr/>
          <a:lstStyle/>
          <a:p>
            <a:fld id="{932EB444-6BC2-44F8-B017-4499EC108565}" type="slidenum">
              <a:rPr lang="en-US" smtClean="0"/>
              <a:t>48</a:t>
            </a:fld>
            <a:endParaRPr lang="en-US"/>
          </a:p>
        </p:txBody>
      </p:sp>
    </p:spTree>
    <p:extLst>
      <p:ext uri="{BB962C8B-B14F-4D97-AF65-F5344CB8AC3E}">
        <p14:creationId xmlns:p14="http://schemas.microsoft.com/office/powerpoint/2010/main" val="97311548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customXml" Target="../../customXml/item11.xml"/><Relationship Id="rId7" Type="http://schemas.openxmlformats.org/officeDocument/2006/relationships/image" Target="../media/image4.png"/><Relationship Id="rId2" Type="http://schemas.openxmlformats.org/officeDocument/2006/relationships/customXml" Target="../../customXml/item8.xml"/><Relationship Id="rId1" Type="http://schemas.openxmlformats.org/officeDocument/2006/relationships/customXml" Target="../../customXml/item13.xml"/><Relationship Id="rId6" Type="http://schemas.openxmlformats.org/officeDocument/2006/relationships/image" Target="../media/image3.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customXml" Target="../../customXml/item19.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customXml" Target="../../customXml/item5.xml"/><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customXml/item23.xml"/><Relationship Id="rId7" Type="http://schemas.openxmlformats.org/officeDocument/2006/relationships/image" Target="../media/image15.png"/><Relationship Id="rId2" Type="http://schemas.openxmlformats.org/officeDocument/2006/relationships/customXml" Target="../../customXml/item20.xml"/><Relationship Id="rId1" Type="http://schemas.openxmlformats.org/officeDocument/2006/relationships/customXml" Target="../../customXml/item16.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customXml/item4.xml"/><Relationship Id="rId7" Type="http://schemas.openxmlformats.org/officeDocument/2006/relationships/image" Target="../media/image15.png"/><Relationship Id="rId2" Type="http://schemas.openxmlformats.org/officeDocument/2006/relationships/customXml" Target="../../customXml/item21.xml"/><Relationship Id="rId1" Type="http://schemas.openxmlformats.org/officeDocument/2006/relationships/customXml" Target="../../customXml/item18.xml"/><Relationship Id="rId6" Type="http://schemas.openxmlformats.org/officeDocument/2006/relationships/image" Target="../media/image14.png"/><Relationship Id="rId5" Type="http://schemas.openxmlformats.org/officeDocument/2006/relationships/image" Target="../media/image17.jp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p:spTree>
      <p:nvGrpSpPr>
        <p:cNvPr id="1" name=""/>
        <p:cNvGrpSpPr/>
        <p:nvPr/>
      </p:nvGrpSpPr>
      <p:grpSpPr>
        <a:xfrm>
          <a:off x="0" y="0"/>
          <a:ext cx="0" cy="0"/>
          <a:chOff x="0" y="0"/>
          <a:chExt cx="0" cy="0"/>
        </a:xfrm>
      </p:grpSpPr>
      <p:pic>
        <p:nvPicPr>
          <p:cNvPr id="18" name="Imagem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1012508" y="4122782"/>
            <a:ext cx="13716000" cy="2407558"/>
          </a:xfrm>
          <a:prstGeom prst="rect">
            <a:avLst/>
          </a:prstGeom>
        </p:spPr>
        <p:txBody>
          <a:bodyPr anchor="t">
            <a:noAutofit/>
          </a:bodyPr>
          <a:lstStyle>
            <a:lvl1pPr algn="l">
              <a:lnSpc>
                <a:spcPts val="9200"/>
              </a:lnSpc>
              <a:defRPr sz="9200" cap="all" baseline="0">
                <a:solidFill>
                  <a:srgbClr val="23755A"/>
                </a:solidFill>
                <a:latin typeface="Calibri Bold" panose="020F0702030404030204" pitchFamily="34" charset="0"/>
                <a:cs typeface="Calibri Bold" panose="020F0702030404030204" pitchFamily="34" charset="0"/>
              </a:defRPr>
            </a:lvl1pPr>
          </a:lstStyle>
          <a:p>
            <a:r>
              <a:rPr lang="en-US" dirty="0" err="1"/>
              <a:t>Título</a:t>
            </a:r>
            <a:r>
              <a:rPr lang="en-US" dirty="0"/>
              <a:t> da palestra</a:t>
            </a:r>
            <a:br>
              <a:rPr lang="en-US" dirty="0"/>
            </a:br>
            <a:r>
              <a:rPr lang="en-US" dirty="0"/>
              <a:t>teste </a:t>
            </a:r>
            <a:r>
              <a:rPr lang="en-US" dirty="0" err="1"/>
              <a:t>preenchimento</a:t>
            </a:r>
            <a:endParaRPr lang="en-US" dirty="0"/>
          </a:p>
        </p:txBody>
      </p:sp>
      <p:pic>
        <p:nvPicPr>
          <p:cNvPr id="8" name="Imagem 7"/>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1035368" y="678647"/>
            <a:ext cx="8343712" cy="2135990"/>
          </a:xfrm>
          <a:prstGeom prst="rect">
            <a:avLst/>
          </a:prstGeom>
        </p:spPr>
      </p:pic>
      <p:pic>
        <p:nvPicPr>
          <p:cNvPr id="11" name="Imagem 10"/>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16554676" y="9109915"/>
            <a:ext cx="1225590" cy="965152"/>
          </a:xfrm>
          <a:prstGeom prst="rect">
            <a:avLst/>
          </a:prstGeom>
        </p:spPr>
      </p:pic>
      <p:pic>
        <p:nvPicPr>
          <p:cNvPr id="12" name="Imagem 11"/>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16617486" y="7124700"/>
            <a:ext cx="1006194" cy="1628776"/>
          </a:xfrm>
          <a:prstGeom prst="rect">
            <a:avLst/>
          </a:prstGeom>
        </p:spPr>
      </p:pic>
      <p:pic>
        <p:nvPicPr>
          <p:cNvPr id="13" name="Imagem 12"/>
          <p:cNvPicPr>
            <a:picLocks noChangeAspect="1"/>
          </p:cNvPicPr>
          <p:nvPr userDrawn="1"/>
        </p:nvPicPr>
        <p:blipFill rotWithShape="1">
          <a:blip r:embed="rId9" cstate="print">
            <a:extLst>
              <a:ext uri="{28A0092B-C50C-407E-A947-70E740481C1C}">
                <a14:useLocalDpi xmlns:a14="http://schemas.microsoft.com/office/drawing/2010/main" val="0"/>
              </a:ext>
            </a:extLst>
          </a:blip>
          <a:srcRect b="2092"/>
          <a:stretch/>
        </p:blipFill>
        <p:spPr>
          <a:xfrm>
            <a:off x="0" y="7562497"/>
            <a:ext cx="1350090" cy="445648"/>
          </a:xfrm>
          <a:prstGeom prst="rect">
            <a:avLst/>
          </a:prstGeom>
        </p:spPr>
      </p:pic>
      <p:pic>
        <p:nvPicPr>
          <p:cNvPr id="14" name="Imagem 13"/>
          <p:cNvPicPr>
            <a:picLocks noChangeAspect="1"/>
          </p:cNvPicPr>
          <p:nvPr userDrawn="1"/>
        </p:nvPicPr>
        <p:blipFill rotWithShape="1">
          <a:blip r:embed="rId10" cstate="print">
            <a:extLst>
              <a:ext uri="{28A0092B-C50C-407E-A947-70E740481C1C}">
                <a14:useLocalDpi xmlns:a14="http://schemas.microsoft.com/office/drawing/2010/main" val="0"/>
              </a:ext>
            </a:extLst>
          </a:blip>
          <a:srcRect b="2146"/>
          <a:stretch/>
        </p:blipFill>
        <p:spPr>
          <a:xfrm>
            <a:off x="0" y="8215620"/>
            <a:ext cx="1350090" cy="445405"/>
          </a:xfrm>
          <a:prstGeom prst="rect">
            <a:avLst/>
          </a:prstGeom>
        </p:spPr>
      </p:pic>
      <p:sp>
        <p:nvSpPr>
          <p:cNvPr id="16" name="Espaço Reservado para Texto 15"/>
          <p:cNvSpPr>
            <a:spLocks noGrp="1"/>
          </p:cNvSpPr>
          <p:nvPr>
            <p:ph type="body" sz="quarter" idx="10" hasCustomPrompt="1"/>
          </p:nvPr>
        </p:nvSpPr>
        <p:spPr>
          <a:xfrm>
            <a:off x="1454150" y="7499350"/>
            <a:ext cx="11461750" cy="519113"/>
          </a:xfrm>
          <a:prstGeom prst="rect">
            <a:avLst/>
          </a:prstGeom>
        </p:spPr>
        <p:txBody>
          <a:bodyPr>
            <a:noAutofit/>
          </a:bodyPr>
          <a:lstStyle>
            <a:lvl1pPr marL="0" indent="0">
              <a:buNone/>
              <a:defRPr sz="4300" baseline="0">
                <a:solidFill>
                  <a:srgbClr val="4E5447"/>
                </a:solidFill>
                <a:latin typeface="Calibri Bold" panose="020F0702030404030204" pitchFamily="34" charset="0"/>
                <a:cs typeface="Calibri Bold" panose="020F0702030404030204" pitchFamily="34" charset="0"/>
              </a:defRPr>
            </a:lvl1pPr>
          </a:lstStyle>
          <a:p>
            <a:pPr lvl="0"/>
            <a:r>
              <a:rPr lang="pt-BR" dirty="0"/>
              <a:t>Nome</a:t>
            </a:r>
          </a:p>
        </p:txBody>
      </p:sp>
      <p:sp>
        <p:nvSpPr>
          <p:cNvPr id="17" name="Espaço Reservado para Texto 15"/>
          <p:cNvSpPr>
            <a:spLocks noGrp="1"/>
          </p:cNvSpPr>
          <p:nvPr>
            <p:ph type="body" sz="quarter" idx="11" hasCustomPrompt="1"/>
          </p:nvPr>
        </p:nvSpPr>
        <p:spPr>
          <a:xfrm>
            <a:off x="1463926" y="8141912"/>
            <a:ext cx="11461750" cy="519113"/>
          </a:xfrm>
          <a:prstGeom prst="rect">
            <a:avLst/>
          </a:prstGeom>
        </p:spPr>
        <p:txBody>
          <a:bodyPr>
            <a:noAutofit/>
          </a:bodyPr>
          <a:lstStyle>
            <a:lvl1pPr marL="0" indent="0">
              <a:buNone/>
              <a:defRPr sz="4300" baseline="0">
                <a:solidFill>
                  <a:srgbClr val="4E5447"/>
                </a:solidFill>
                <a:latin typeface="Calibri Bold" panose="020F0702030404030204" pitchFamily="34" charset="0"/>
                <a:cs typeface="Calibri Bold" panose="020F0702030404030204" pitchFamily="34" charset="0"/>
              </a:defRPr>
            </a:lvl1pPr>
          </a:lstStyle>
          <a:p>
            <a:pPr lvl="0"/>
            <a:r>
              <a:rPr lang="pt-BR" dirty="0"/>
              <a:t>Instituição</a:t>
            </a:r>
          </a:p>
        </p:txBody>
      </p:sp>
    </p:spTree>
    <p:extLst>
      <p:ext uri="{BB962C8B-B14F-4D97-AF65-F5344CB8AC3E}">
        <p14:creationId xmlns:p14="http://schemas.microsoft.com/office/powerpoint/2010/main" val="1178870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ndo Azul">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000325" y="450437"/>
            <a:ext cx="16287350" cy="1216131"/>
          </a:xfrm>
          <a:prstGeom prst="rect">
            <a:avLst/>
          </a:prstGeom>
        </p:spPr>
        <p:txBody>
          <a:bodyPr anchor="t">
            <a:noAutofit/>
          </a:bodyPr>
          <a:lstStyle>
            <a:lvl1pPr algn="ctr">
              <a:lnSpc>
                <a:spcPts val="9200"/>
              </a:lnSpc>
              <a:defRPr sz="630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1000125" y="3038167"/>
            <a:ext cx="16287750" cy="4926269"/>
          </a:xfrm>
          <a:prstGeom prst="rect">
            <a:avLst/>
          </a:prstGeom>
        </p:spPr>
        <p:txBody>
          <a:bodyPr/>
          <a:lstStyle>
            <a:lvl1pPr marL="0" indent="0" algn="ctr">
              <a:lnSpc>
                <a:spcPts val="6000"/>
              </a:lnSpc>
              <a:spcBef>
                <a:spcPts val="2400"/>
              </a:spcBef>
              <a:buNone/>
              <a:defRPr sz="5000">
                <a:solidFill>
                  <a:schemeClr val="bg1"/>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val="2689890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ndo Verde">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000325" y="450437"/>
            <a:ext cx="16287350" cy="1216131"/>
          </a:xfrm>
          <a:prstGeom prst="rect">
            <a:avLst/>
          </a:prstGeom>
        </p:spPr>
        <p:txBody>
          <a:bodyPr anchor="t">
            <a:noAutofit/>
          </a:bodyPr>
          <a:lstStyle>
            <a:lvl1pPr algn="ctr">
              <a:lnSpc>
                <a:spcPts val="9200"/>
              </a:lnSpc>
              <a:defRPr sz="630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1000125" y="3038167"/>
            <a:ext cx="16287750" cy="4926269"/>
          </a:xfrm>
          <a:prstGeom prst="rect">
            <a:avLst/>
          </a:prstGeom>
        </p:spPr>
        <p:txBody>
          <a:bodyPr/>
          <a:lstStyle>
            <a:lvl1pPr marL="0" indent="0" algn="ctr">
              <a:lnSpc>
                <a:spcPts val="6000"/>
              </a:lnSpc>
              <a:spcBef>
                <a:spcPts val="2400"/>
              </a:spcBef>
              <a:buNone/>
              <a:defRPr sz="5000">
                <a:solidFill>
                  <a:schemeClr val="bg1"/>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val="989882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údo 1">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575186" y="524177"/>
            <a:ext cx="11665975" cy="1216131"/>
          </a:xfrm>
          <a:prstGeom prst="rect">
            <a:avLst/>
          </a:prstGeom>
        </p:spPr>
        <p:txBody>
          <a:bodyPr anchor="t">
            <a:noAutofit/>
          </a:bodyPr>
          <a:lstStyle>
            <a:lvl1pPr algn="l">
              <a:lnSpc>
                <a:spcPts val="9200"/>
              </a:lnSpc>
              <a:defRPr sz="7000"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819150" y="2336038"/>
            <a:ext cx="16725900" cy="6265491"/>
          </a:xfrm>
          <a:prstGeom prst="rect">
            <a:avLst/>
          </a:prstGeom>
        </p:spPr>
        <p:txBody>
          <a:bodyPr/>
          <a:lstStyle>
            <a:lvl1pPr marL="0" indent="0" algn="l">
              <a:lnSpc>
                <a:spcPts val="3600"/>
              </a:lnSpc>
              <a:spcBef>
                <a:spcPts val="2400"/>
              </a:spcBef>
              <a:buNone/>
              <a:defRPr sz="3000">
                <a:solidFill>
                  <a:srgbClr val="565755"/>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pic>
        <p:nvPicPr>
          <p:cNvPr id="7" name="Imagem 6"/>
          <p:cNvPicPr>
            <a:picLocks noChangeAspect="1"/>
          </p:cNvPicPr>
          <p:nvPr userDrawn="1">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12755510" y="458039"/>
            <a:ext cx="4889463" cy="1251702"/>
          </a:xfrm>
          <a:prstGeom prst="rect">
            <a:avLst/>
          </a:prstGeom>
        </p:spPr>
      </p:pic>
    </p:spTree>
    <p:extLst>
      <p:ext uri="{BB962C8B-B14F-4D97-AF65-F5344CB8AC3E}">
        <p14:creationId xmlns:p14="http://schemas.microsoft.com/office/powerpoint/2010/main" val="876736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údo 2">
    <p:spTree>
      <p:nvGrpSpPr>
        <p:cNvPr id="1" name=""/>
        <p:cNvGrpSpPr/>
        <p:nvPr/>
      </p:nvGrpSpPr>
      <p:grpSpPr>
        <a:xfrm>
          <a:off x="0" y="0"/>
          <a:ext cx="0" cy="0"/>
          <a:chOff x="0" y="0"/>
          <a:chExt cx="0" cy="0"/>
        </a:xfrm>
      </p:grpSpPr>
      <p:pic>
        <p:nvPicPr>
          <p:cNvPr id="4" name="Imagem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575186" y="524177"/>
            <a:ext cx="11665975" cy="1216131"/>
          </a:xfrm>
          <a:prstGeom prst="rect">
            <a:avLst/>
          </a:prstGeom>
        </p:spPr>
        <p:txBody>
          <a:bodyPr anchor="t">
            <a:noAutofit/>
          </a:bodyPr>
          <a:lstStyle>
            <a:lvl1pPr algn="l">
              <a:lnSpc>
                <a:spcPts val="9200"/>
              </a:lnSpc>
              <a:defRPr sz="7000"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819150" y="2336038"/>
            <a:ext cx="16725900" cy="6265491"/>
          </a:xfrm>
          <a:prstGeom prst="rect">
            <a:avLst/>
          </a:prstGeom>
        </p:spPr>
        <p:txBody>
          <a:bodyPr/>
          <a:lstStyle>
            <a:lvl1pPr marL="0" indent="0" algn="l">
              <a:lnSpc>
                <a:spcPts val="3600"/>
              </a:lnSpc>
              <a:spcBef>
                <a:spcPts val="2400"/>
              </a:spcBef>
              <a:buNone/>
              <a:defRPr sz="3000">
                <a:solidFill>
                  <a:srgbClr val="565755"/>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pic>
        <p:nvPicPr>
          <p:cNvPr id="7" name="Imagem 6"/>
          <p:cNvPicPr>
            <a:picLocks noChangeAspect="1"/>
          </p:cNvPicPr>
          <p:nvPr userDrawn="1">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12755510" y="458039"/>
            <a:ext cx="4889463" cy="1251702"/>
          </a:xfrm>
          <a:prstGeom prst="rect">
            <a:avLst/>
          </a:prstGeom>
        </p:spPr>
      </p:pic>
    </p:spTree>
    <p:extLst>
      <p:ext uri="{BB962C8B-B14F-4D97-AF65-F5344CB8AC3E}">
        <p14:creationId xmlns:p14="http://schemas.microsoft.com/office/powerpoint/2010/main" val="155471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m Azul">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2286000" y="4922882"/>
            <a:ext cx="13716000" cy="1135018"/>
          </a:xfrm>
          <a:prstGeom prst="rect">
            <a:avLst/>
          </a:prstGeom>
        </p:spPr>
        <p:txBody>
          <a:bodyPr anchor="t">
            <a:noAutofit/>
          </a:bodyPr>
          <a:lstStyle>
            <a:lvl1pPr algn="ctr">
              <a:lnSpc>
                <a:spcPts val="9200"/>
              </a:lnSpc>
              <a:defRPr sz="9400" cap="all" baseline="0">
                <a:solidFill>
                  <a:schemeClr val="bg1"/>
                </a:solidFill>
                <a:latin typeface="Calibri Bold" panose="020F0702030404030204" pitchFamily="34" charset="0"/>
                <a:cs typeface="Calibri Bold" panose="020F0702030404030204" pitchFamily="34" charset="0"/>
              </a:defRPr>
            </a:lvl1pPr>
          </a:lstStyle>
          <a:p>
            <a:endParaRPr lang="en-US" dirty="0"/>
          </a:p>
        </p:txBody>
      </p:sp>
      <p:pic>
        <p:nvPicPr>
          <p:cNvPr id="4" name="Imagem 3"/>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4377399" y="735710"/>
            <a:ext cx="9533203" cy="2510410"/>
          </a:xfrm>
          <a:prstGeom prst="rect">
            <a:avLst/>
          </a:prstGeom>
        </p:spPr>
      </p:pic>
      <p:grpSp>
        <p:nvGrpSpPr>
          <p:cNvPr id="19" name="Agrupar 18"/>
          <p:cNvGrpSpPr/>
          <p:nvPr userDrawn="1"/>
        </p:nvGrpSpPr>
        <p:grpSpPr>
          <a:xfrm>
            <a:off x="7343775" y="8902699"/>
            <a:ext cx="3600450" cy="1397000"/>
            <a:chOff x="7353300" y="8902699"/>
            <a:chExt cx="3600450" cy="1397000"/>
          </a:xfrm>
        </p:grpSpPr>
        <p:sp>
          <p:nvSpPr>
            <p:cNvPr id="7" name="Retângulo Arredondado 6"/>
            <p:cNvSpPr/>
            <p:nvPr userDrawn="1"/>
          </p:nvSpPr>
          <p:spPr>
            <a:xfrm>
              <a:off x="7353300" y="8902699"/>
              <a:ext cx="3600450" cy="1397000"/>
            </a:xfrm>
            <a:custGeom>
              <a:avLst/>
              <a:gdLst>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305864 w 3594100"/>
                <a:gd name="connsiteY6" fmla="*/ 1835150 h 1835150"/>
                <a:gd name="connsiteX7" fmla="*/ 0 w 3594100"/>
                <a:gd name="connsiteY7" fmla="*/ 1529286 h 1835150"/>
                <a:gd name="connsiteX8" fmla="*/ 0 w 3594100"/>
                <a:gd name="connsiteY8" fmla="*/ 305864 h 1835150"/>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0 w 3594100"/>
                <a:gd name="connsiteY6" fmla="*/ 1529286 h 1835150"/>
                <a:gd name="connsiteX7" fmla="*/ 0 w 3594100"/>
                <a:gd name="connsiteY7" fmla="*/ 305864 h 1835150"/>
                <a:gd name="connsiteX0" fmla="*/ 0 w 3594100"/>
                <a:gd name="connsiteY0" fmla="*/ 305864 h 1682214"/>
                <a:gd name="connsiteX1" fmla="*/ 305864 w 3594100"/>
                <a:gd name="connsiteY1" fmla="*/ 0 h 1682214"/>
                <a:gd name="connsiteX2" fmla="*/ 3288236 w 3594100"/>
                <a:gd name="connsiteY2" fmla="*/ 0 h 1682214"/>
                <a:gd name="connsiteX3" fmla="*/ 3594100 w 3594100"/>
                <a:gd name="connsiteY3" fmla="*/ 305864 h 1682214"/>
                <a:gd name="connsiteX4" fmla="*/ 3594100 w 3594100"/>
                <a:gd name="connsiteY4" fmla="*/ 1529286 h 1682214"/>
                <a:gd name="connsiteX5" fmla="*/ 0 w 3594100"/>
                <a:gd name="connsiteY5" fmla="*/ 1529286 h 1682214"/>
                <a:gd name="connsiteX6" fmla="*/ 0 w 3594100"/>
                <a:gd name="connsiteY6" fmla="*/ 305864 h 1682214"/>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94100 w 3594100"/>
                <a:gd name="connsiteY4" fmla="*/ 1529286 h 1615968"/>
                <a:gd name="connsiteX5" fmla="*/ 0 w 3594100"/>
                <a:gd name="connsiteY5" fmla="*/ 1529286 h 1615968"/>
                <a:gd name="connsiteX6" fmla="*/ 0 w 3594100"/>
                <a:gd name="connsiteY6" fmla="*/ 305864 h 1615968"/>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87750 w 3594100"/>
                <a:gd name="connsiteY4" fmla="*/ 1397000 h 1615968"/>
                <a:gd name="connsiteX5" fmla="*/ 3594100 w 3594100"/>
                <a:gd name="connsiteY5" fmla="*/ 1529286 h 1615968"/>
                <a:gd name="connsiteX6" fmla="*/ 0 w 3594100"/>
                <a:gd name="connsiteY6" fmla="*/ 1529286 h 1615968"/>
                <a:gd name="connsiteX7" fmla="*/ 0 w 3594100"/>
                <a:gd name="connsiteY7" fmla="*/ 305864 h 1615968"/>
                <a:gd name="connsiteX0" fmla="*/ 6350 w 3600450"/>
                <a:gd name="connsiteY0" fmla="*/ 305864 h 1615968"/>
                <a:gd name="connsiteX1" fmla="*/ 312214 w 3600450"/>
                <a:gd name="connsiteY1" fmla="*/ 0 h 1615968"/>
                <a:gd name="connsiteX2" fmla="*/ 3294586 w 3600450"/>
                <a:gd name="connsiteY2" fmla="*/ 0 h 1615968"/>
                <a:gd name="connsiteX3" fmla="*/ 3600450 w 3600450"/>
                <a:gd name="connsiteY3" fmla="*/ 305864 h 1615968"/>
                <a:gd name="connsiteX4" fmla="*/ 3594100 w 3600450"/>
                <a:gd name="connsiteY4" fmla="*/ 1397000 h 1615968"/>
                <a:gd name="connsiteX5" fmla="*/ 3600450 w 3600450"/>
                <a:gd name="connsiteY5" fmla="*/ 1529286 h 1615968"/>
                <a:gd name="connsiteX6" fmla="*/ 6350 w 3600450"/>
                <a:gd name="connsiteY6" fmla="*/ 1529286 h 1615968"/>
                <a:gd name="connsiteX7" fmla="*/ 0 w 3600450"/>
                <a:gd name="connsiteY7" fmla="*/ 1384300 h 1615968"/>
                <a:gd name="connsiteX8" fmla="*/ 6350 w 3600450"/>
                <a:gd name="connsiteY8" fmla="*/ 305864 h 1615968"/>
                <a:gd name="connsiteX0" fmla="*/ 6350 w 3600450"/>
                <a:gd name="connsiteY0" fmla="*/ 305864 h 1536255"/>
                <a:gd name="connsiteX1" fmla="*/ 312214 w 3600450"/>
                <a:gd name="connsiteY1" fmla="*/ 0 h 1536255"/>
                <a:gd name="connsiteX2" fmla="*/ 3294586 w 3600450"/>
                <a:gd name="connsiteY2" fmla="*/ 0 h 1536255"/>
                <a:gd name="connsiteX3" fmla="*/ 3600450 w 3600450"/>
                <a:gd name="connsiteY3" fmla="*/ 305864 h 1536255"/>
                <a:gd name="connsiteX4" fmla="*/ 3594100 w 3600450"/>
                <a:gd name="connsiteY4" fmla="*/ 1397000 h 1536255"/>
                <a:gd name="connsiteX5" fmla="*/ 3600450 w 3600450"/>
                <a:gd name="connsiteY5" fmla="*/ 1529286 h 1536255"/>
                <a:gd name="connsiteX6" fmla="*/ 0 w 3600450"/>
                <a:gd name="connsiteY6" fmla="*/ 1384300 h 1536255"/>
                <a:gd name="connsiteX7" fmla="*/ 6350 w 3600450"/>
                <a:gd name="connsiteY7" fmla="*/ 305864 h 1536255"/>
                <a:gd name="connsiteX0" fmla="*/ 6350 w 3600450"/>
                <a:gd name="connsiteY0" fmla="*/ 305864 h 1397000"/>
                <a:gd name="connsiteX1" fmla="*/ 312214 w 3600450"/>
                <a:gd name="connsiteY1" fmla="*/ 0 h 1397000"/>
                <a:gd name="connsiteX2" fmla="*/ 3294586 w 3600450"/>
                <a:gd name="connsiteY2" fmla="*/ 0 h 1397000"/>
                <a:gd name="connsiteX3" fmla="*/ 3600450 w 3600450"/>
                <a:gd name="connsiteY3" fmla="*/ 305864 h 1397000"/>
                <a:gd name="connsiteX4" fmla="*/ 3594100 w 3600450"/>
                <a:gd name="connsiteY4" fmla="*/ 1397000 h 1397000"/>
                <a:gd name="connsiteX5" fmla="*/ 0 w 3600450"/>
                <a:gd name="connsiteY5" fmla="*/ 1384300 h 1397000"/>
                <a:gd name="connsiteX6" fmla="*/ 6350 w 3600450"/>
                <a:gd name="connsiteY6" fmla="*/ 305864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139700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9576921" y="9160670"/>
              <a:ext cx="1100605" cy="877045"/>
            </a:xfrm>
            <a:prstGeom prst="rect">
              <a:avLst/>
            </a:prstGeom>
          </p:spPr>
        </p:pic>
        <p:pic>
          <p:nvPicPr>
            <p:cNvPr id="6" name="Imagem 5"/>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7769906" y="9286597"/>
              <a:ext cx="1421719" cy="602845"/>
            </a:xfrm>
            <a:prstGeom prst="rect">
              <a:avLst/>
            </a:prstGeom>
          </p:spPr>
        </p:pic>
      </p:grpSp>
    </p:spTree>
    <p:extLst>
      <p:ext uri="{BB962C8B-B14F-4D97-AF65-F5344CB8AC3E}">
        <p14:creationId xmlns:p14="http://schemas.microsoft.com/office/powerpoint/2010/main" val="1122445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m Verde">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2286000" y="4922882"/>
            <a:ext cx="13716000" cy="1135018"/>
          </a:xfrm>
          <a:prstGeom prst="rect">
            <a:avLst/>
          </a:prstGeom>
        </p:spPr>
        <p:txBody>
          <a:bodyPr anchor="t">
            <a:noAutofit/>
          </a:bodyPr>
          <a:lstStyle>
            <a:lvl1pPr algn="ctr">
              <a:lnSpc>
                <a:spcPts val="9200"/>
              </a:lnSpc>
              <a:defRPr sz="9400" cap="all" baseline="0">
                <a:solidFill>
                  <a:schemeClr val="bg1"/>
                </a:solidFill>
                <a:latin typeface="Calibri Bold" panose="020F0702030404030204" pitchFamily="34" charset="0"/>
                <a:cs typeface="Calibri Bold" panose="020F0702030404030204" pitchFamily="34" charset="0"/>
              </a:defRPr>
            </a:lvl1pPr>
          </a:lstStyle>
          <a:p>
            <a:endParaRPr lang="en-US" dirty="0"/>
          </a:p>
        </p:txBody>
      </p:sp>
      <p:pic>
        <p:nvPicPr>
          <p:cNvPr id="4" name="Imagem 3"/>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4377399" y="735710"/>
            <a:ext cx="9533203" cy="2510410"/>
          </a:xfrm>
          <a:prstGeom prst="rect">
            <a:avLst/>
          </a:prstGeom>
        </p:spPr>
      </p:pic>
      <p:grpSp>
        <p:nvGrpSpPr>
          <p:cNvPr id="19" name="Agrupar 18"/>
          <p:cNvGrpSpPr/>
          <p:nvPr userDrawn="1"/>
        </p:nvGrpSpPr>
        <p:grpSpPr>
          <a:xfrm>
            <a:off x="7343775" y="8902699"/>
            <a:ext cx="3600450" cy="1397000"/>
            <a:chOff x="7353300" y="8902699"/>
            <a:chExt cx="3600450" cy="1397000"/>
          </a:xfrm>
        </p:grpSpPr>
        <p:sp>
          <p:nvSpPr>
            <p:cNvPr id="7" name="Retângulo Arredondado 6"/>
            <p:cNvSpPr/>
            <p:nvPr userDrawn="1"/>
          </p:nvSpPr>
          <p:spPr>
            <a:xfrm>
              <a:off x="7353300" y="8902699"/>
              <a:ext cx="3600450" cy="1397000"/>
            </a:xfrm>
            <a:custGeom>
              <a:avLst/>
              <a:gdLst>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305864 w 3594100"/>
                <a:gd name="connsiteY6" fmla="*/ 1835150 h 1835150"/>
                <a:gd name="connsiteX7" fmla="*/ 0 w 3594100"/>
                <a:gd name="connsiteY7" fmla="*/ 1529286 h 1835150"/>
                <a:gd name="connsiteX8" fmla="*/ 0 w 3594100"/>
                <a:gd name="connsiteY8" fmla="*/ 305864 h 1835150"/>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0 w 3594100"/>
                <a:gd name="connsiteY6" fmla="*/ 1529286 h 1835150"/>
                <a:gd name="connsiteX7" fmla="*/ 0 w 3594100"/>
                <a:gd name="connsiteY7" fmla="*/ 305864 h 1835150"/>
                <a:gd name="connsiteX0" fmla="*/ 0 w 3594100"/>
                <a:gd name="connsiteY0" fmla="*/ 305864 h 1682214"/>
                <a:gd name="connsiteX1" fmla="*/ 305864 w 3594100"/>
                <a:gd name="connsiteY1" fmla="*/ 0 h 1682214"/>
                <a:gd name="connsiteX2" fmla="*/ 3288236 w 3594100"/>
                <a:gd name="connsiteY2" fmla="*/ 0 h 1682214"/>
                <a:gd name="connsiteX3" fmla="*/ 3594100 w 3594100"/>
                <a:gd name="connsiteY3" fmla="*/ 305864 h 1682214"/>
                <a:gd name="connsiteX4" fmla="*/ 3594100 w 3594100"/>
                <a:gd name="connsiteY4" fmla="*/ 1529286 h 1682214"/>
                <a:gd name="connsiteX5" fmla="*/ 0 w 3594100"/>
                <a:gd name="connsiteY5" fmla="*/ 1529286 h 1682214"/>
                <a:gd name="connsiteX6" fmla="*/ 0 w 3594100"/>
                <a:gd name="connsiteY6" fmla="*/ 305864 h 1682214"/>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94100 w 3594100"/>
                <a:gd name="connsiteY4" fmla="*/ 1529286 h 1615968"/>
                <a:gd name="connsiteX5" fmla="*/ 0 w 3594100"/>
                <a:gd name="connsiteY5" fmla="*/ 1529286 h 1615968"/>
                <a:gd name="connsiteX6" fmla="*/ 0 w 3594100"/>
                <a:gd name="connsiteY6" fmla="*/ 305864 h 1615968"/>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87750 w 3594100"/>
                <a:gd name="connsiteY4" fmla="*/ 1397000 h 1615968"/>
                <a:gd name="connsiteX5" fmla="*/ 3594100 w 3594100"/>
                <a:gd name="connsiteY5" fmla="*/ 1529286 h 1615968"/>
                <a:gd name="connsiteX6" fmla="*/ 0 w 3594100"/>
                <a:gd name="connsiteY6" fmla="*/ 1529286 h 1615968"/>
                <a:gd name="connsiteX7" fmla="*/ 0 w 3594100"/>
                <a:gd name="connsiteY7" fmla="*/ 305864 h 1615968"/>
                <a:gd name="connsiteX0" fmla="*/ 6350 w 3600450"/>
                <a:gd name="connsiteY0" fmla="*/ 305864 h 1615968"/>
                <a:gd name="connsiteX1" fmla="*/ 312214 w 3600450"/>
                <a:gd name="connsiteY1" fmla="*/ 0 h 1615968"/>
                <a:gd name="connsiteX2" fmla="*/ 3294586 w 3600450"/>
                <a:gd name="connsiteY2" fmla="*/ 0 h 1615968"/>
                <a:gd name="connsiteX3" fmla="*/ 3600450 w 3600450"/>
                <a:gd name="connsiteY3" fmla="*/ 305864 h 1615968"/>
                <a:gd name="connsiteX4" fmla="*/ 3594100 w 3600450"/>
                <a:gd name="connsiteY4" fmla="*/ 1397000 h 1615968"/>
                <a:gd name="connsiteX5" fmla="*/ 3600450 w 3600450"/>
                <a:gd name="connsiteY5" fmla="*/ 1529286 h 1615968"/>
                <a:gd name="connsiteX6" fmla="*/ 6350 w 3600450"/>
                <a:gd name="connsiteY6" fmla="*/ 1529286 h 1615968"/>
                <a:gd name="connsiteX7" fmla="*/ 0 w 3600450"/>
                <a:gd name="connsiteY7" fmla="*/ 1384300 h 1615968"/>
                <a:gd name="connsiteX8" fmla="*/ 6350 w 3600450"/>
                <a:gd name="connsiteY8" fmla="*/ 305864 h 1615968"/>
                <a:gd name="connsiteX0" fmla="*/ 6350 w 3600450"/>
                <a:gd name="connsiteY0" fmla="*/ 305864 h 1536255"/>
                <a:gd name="connsiteX1" fmla="*/ 312214 w 3600450"/>
                <a:gd name="connsiteY1" fmla="*/ 0 h 1536255"/>
                <a:gd name="connsiteX2" fmla="*/ 3294586 w 3600450"/>
                <a:gd name="connsiteY2" fmla="*/ 0 h 1536255"/>
                <a:gd name="connsiteX3" fmla="*/ 3600450 w 3600450"/>
                <a:gd name="connsiteY3" fmla="*/ 305864 h 1536255"/>
                <a:gd name="connsiteX4" fmla="*/ 3594100 w 3600450"/>
                <a:gd name="connsiteY4" fmla="*/ 1397000 h 1536255"/>
                <a:gd name="connsiteX5" fmla="*/ 3600450 w 3600450"/>
                <a:gd name="connsiteY5" fmla="*/ 1529286 h 1536255"/>
                <a:gd name="connsiteX6" fmla="*/ 0 w 3600450"/>
                <a:gd name="connsiteY6" fmla="*/ 1384300 h 1536255"/>
                <a:gd name="connsiteX7" fmla="*/ 6350 w 3600450"/>
                <a:gd name="connsiteY7" fmla="*/ 305864 h 1536255"/>
                <a:gd name="connsiteX0" fmla="*/ 6350 w 3600450"/>
                <a:gd name="connsiteY0" fmla="*/ 305864 h 1397000"/>
                <a:gd name="connsiteX1" fmla="*/ 312214 w 3600450"/>
                <a:gd name="connsiteY1" fmla="*/ 0 h 1397000"/>
                <a:gd name="connsiteX2" fmla="*/ 3294586 w 3600450"/>
                <a:gd name="connsiteY2" fmla="*/ 0 h 1397000"/>
                <a:gd name="connsiteX3" fmla="*/ 3600450 w 3600450"/>
                <a:gd name="connsiteY3" fmla="*/ 305864 h 1397000"/>
                <a:gd name="connsiteX4" fmla="*/ 3594100 w 3600450"/>
                <a:gd name="connsiteY4" fmla="*/ 1397000 h 1397000"/>
                <a:gd name="connsiteX5" fmla="*/ 0 w 3600450"/>
                <a:gd name="connsiteY5" fmla="*/ 1384300 h 1397000"/>
                <a:gd name="connsiteX6" fmla="*/ 6350 w 3600450"/>
                <a:gd name="connsiteY6" fmla="*/ 305864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139700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9576921" y="9160670"/>
              <a:ext cx="1100605" cy="877045"/>
            </a:xfrm>
            <a:prstGeom prst="rect">
              <a:avLst/>
            </a:prstGeom>
          </p:spPr>
        </p:pic>
        <p:pic>
          <p:nvPicPr>
            <p:cNvPr id="6" name="Imagem 5"/>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7769906" y="9286597"/>
              <a:ext cx="1421719" cy="602845"/>
            </a:xfrm>
            <a:prstGeom prst="rect">
              <a:avLst/>
            </a:prstGeom>
          </p:spPr>
        </p:pic>
      </p:grpSp>
    </p:spTree>
    <p:extLst>
      <p:ext uri="{BB962C8B-B14F-4D97-AF65-F5344CB8AC3E}">
        <p14:creationId xmlns:p14="http://schemas.microsoft.com/office/powerpoint/2010/main" val="244135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lide de título">
    <p:spTree>
      <p:nvGrpSpPr>
        <p:cNvPr id="1" name=""/>
        <p:cNvGrpSpPr/>
        <p:nvPr/>
      </p:nvGrpSpPr>
      <p:grpSpPr>
        <a:xfrm>
          <a:off x="0" y="0"/>
          <a:ext cx="0" cy="0"/>
          <a:chOff x="0" y="0"/>
          <a:chExt cx="0" cy="0"/>
        </a:xfrm>
      </p:grpSpPr>
      <p:sp>
        <p:nvSpPr>
          <p:cNvPr id="4" name="Espaço Reservado para Conteúdo 2"/>
          <p:cNvSpPr>
            <a:spLocks noGrp="1"/>
          </p:cNvSpPr>
          <p:nvPr userDrawn="1">
            <p:ph idx="10"/>
          </p:nvPr>
        </p:nvSpPr>
        <p:spPr>
          <a:xfrm>
            <a:off x="714317" y="2730717"/>
            <a:ext cx="16859369" cy="6699063"/>
          </a:xfrm>
          <a:prstGeom prst="rect">
            <a:avLst/>
          </a:prstGeom>
        </p:spPr>
        <p:txBody>
          <a:bodyPr/>
          <a:lstStyle>
            <a:lvl1pPr>
              <a:buClr>
                <a:schemeClr val="accent1">
                  <a:lumMod val="75000"/>
                </a:schemeClr>
              </a:buClr>
              <a:buFont typeface="Arial" pitchFamily="34" charset="0"/>
              <a:buChar char="•"/>
              <a:defRPr sz="3600">
                <a:solidFill>
                  <a:schemeClr val="tx1">
                    <a:lumMod val="75000"/>
                    <a:lumOff val="25000"/>
                  </a:schemeClr>
                </a:solidFill>
              </a:defRPr>
            </a:lvl1pPr>
          </a:lstStyle>
          <a:p>
            <a:r>
              <a:rPr lang="pt-BR" dirty="0"/>
              <a:t>48719</a:t>
            </a:r>
          </a:p>
          <a:p>
            <a:r>
              <a:rPr lang="pt-BR" dirty="0"/>
              <a:t>6451867498</a:t>
            </a:r>
          </a:p>
        </p:txBody>
      </p:sp>
      <p:sp>
        <p:nvSpPr>
          <p:cNvPr id="5" name="Título 1"/>
          <p:cNvSpPr>
            <a:spLocks noGrp="1"/>
          </p:cNvSpPr>
          <p:nvPr userDrawn="1">
            <p:ph type="title"/>
          </p:nvPr>
        </p:nvSpPr>
        <p:spPr>
          <a:xfrm>
            <a:off x="935089" y="498984"/>
            <a:ext cx="13144592" cy="1728192"/>
          </a:xfrm>
          <a:prstGeom prst="rect">
            <a:avLst/>
          </a:prstGeom>
        </p:spPr>
        <p:txBody>
          <a:bodyPr/>
          <a:lstStyle>
            <a:lvl1pPr algn="l">
              <a:defRPr sz="5400" b="1">
                <a:solidFill>
                  <a:schemeClr val="accent1">
                    <a:lumMod val="75000"/>
                  </a:schemeClr>
                </a:solidFill>
              </a:defRPr>
            </a:lvl1pPr>
          </a:lstStyle>
          <a:p>
            <a:endParaRPr lang="pt-BR" dirty="0"/>
          </a:p>
        </p:txBody>
      </p:sp>
    </p:spTree>
    <p:extLst>
      <p:ext uri="{BB962C8B-B14F-4D97-AF65-F5344CB8AC3E}">
        <p14:creationId xmlns:p14="http://schemas.microsoft.com/office/powerpoint/2010/main" val="2015964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m 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20991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3.xml"/><Relationship Id="rId1" Type="http://schemas.openxmlformats.org/officeDocument/2006/relationships/customXml" Target="../../customXml/item12.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6.xml"/><Relationship Id="rId1" Type="http://schemas.openxmlformats.org/officeDocument/2006/relationships/customXml" Target="../../customXml/item24.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customXml" Target="../../customXml/item14.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customXml" Target="../../customXml/item9.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5.xml"/><Relationship Id="rId5" Type="http://schemas.openxmlformats.org/officeDocument/2006/relationships/image" Target="../media/image77.png"/><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81.png"/></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86.png"/><Relationship Id="rId4" Type="http://schemas.openxmlformats.org/officeDocument/2006/relationships/image" Target="../media/image85.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94.png"/><Relationship Id="rId4" Type="http://schemas.openxmlformats.org/officeDocument/2006/relationships/image" Target="../media/image93.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xml"/><Relationship Id="rId5" Type="http://schemas.openxmlformats.org/officeDocument/2006/relationships/image" Target="../media/image104.png"/><Relationship Id="rId4" Type="http://schemas.openxmlformats.org/officeDocument/2006/relationships/image" Target="../media/image103.png"/></Relationships>
</file>

<file path=ppt/slides/_rels/slide8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5.xml"/><Relationship Id="rId4" Type="http://schemas.openxmlformats.org/officeDocument/2006/relationships/image" Target="../media/image1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5.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9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5.xml"/><Relationship Id="rId4" Type="http://schemas.openxmlformats.org/officeDocument/2006/relationships/image" Target="../media/image118.png"/></Relationships>
</file>

<file path=ppt/slides/_rels/slide9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5.xml"/><Relationship Id="rId4" Type="http://schemas.openxmlformats.org/officeDocument/2006/relationships/image" Target="../media/image122.png"/></Relationships>
</file>

<file path=ppt/slides/_rels/slide9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5.xml"/><Relationship Id="rId4" Type="http://schemas.openxmlformats.org/officeDocument/2006/relationships/image" Target="../media/image125.png"/></Relationships>
</file>

<file path=ppt/slides/_rels/slide9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27.png"/></Relationships>
</file>

<file path=ppt/slides/_rels/slide9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130.png"/><Relationship Id="rId4" Type="http://schemas.openxmlformats.org/officeDocument/2006/relationships/image" Target="../media/image129.png"/></Relationships>
</file>

<file path=ppt/slides/_rels/slide9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132.png"/></Relationships>
</file>

<file path=ppt/slides/_rels/slide9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13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12508" y="4573044"/>
            <a:ext cx="14682604" cy="1525982"/>
          </a:xfrm>
        </p:spPr>
        <p:txBody>
          <a:bodyPr/>
          <a:lstStyle/>
          <a:p>
            <a:r>
              <a:rPr lang="pt-BR" sz="6000" dirty="0" smtClean="0"/>
              <a:t>PATOLOGIA DIGITAL, INTELIGÊNCIA ARTIFICIAL E NEUROPATOLOGIA</a:t>
            </a:r>
            <a:endParaRPr lang="pt-BR" sz="6000" dirty="0"/>
          </a:p>
        </p:txBody>
      </p:sp>
      <p:sp>
        <p:nvSpPr>
          <p:cNvPr id="3" name="Espaço Reservado para Texto 2"/>
          <p:cNvSpPr>
            <a:spLocks noGrp="1"/>
          </p:cNvSpPr>
          <p:nvPr>
            <p:ph type="body" sz="quarter" idx="10"/>
          </p:nvPr>
        </p:nvSpPr>
        <p:spPr/>
        <p:txBody>
          <a:bodyPr/>
          <a:lstStyle/>
          <a:p>
            <a:r>
              <a:rPr lang="pt-BR" dirty="0" smtClean="0"/>
              <a:t>Fernando P. Frassetto</a:t>
            </a:r>
            <a:endParaRPr lang="pt-BR" dirty="0"/>
          </a:p>
        </p:txBody>
      </p:sp>
      <p:sp>
        <p:nvSpPr>
          <p:cNvPr id="4" name="Espaço Reservado para Texto 3"/>
          <p:cNvSpPr>
            <a:spLocks noGrp="1"/>
          </p:cNvSpPr>
          <p:nvPr>
            <p:ph type="body" sz="quarter" idx="11"/>
          </p:nvPr>
        </p:nvSpPr>
        <p:spPr/>
        <p:txBody>
          <a:bodyPr/>
          <a:lstStyle/>
          <a:p>
            <a:r>
              <a:rPr lang="pt-BR" dirty="0" smtClean="0"/>
              <a:t>MD, PhD, MBA</a:t>
            </a:r>
            <a:endParaRPr lang="pt-BR" dirty="0"/>
          </a:p>
        </p:txBody>
      </p:sp>
      <p:pic>
        <p:nvPicPr>
          <p:cNvPr id="5" name="Imagem 4"/>
          <p:cNvPicPr>
            <a:picLocks noChangeAspect="1"/>
          </p:cNvPicPr>
          <p:nvPr>
            <p:custDataLst>
              <p:custData r:id="rId1"/>
            </p:custDataLst>
          </p:nvPr>
        </p:nvPicPr>
        <p:blipFill>
          <a:blip r:embed="rId4">
            <a:extLst>
              <a:ext uri="{28A0092B-C50C-407E-A947-70E740481C1C}">
                <a14:useLocalDpi xmlns:a14="http://schemas.microsoft.com/office/drawing/2010/main" val="0"/>
              </a:ext>
            </a:extLst>
          </a:blip>
          <a:stretch>
            <a:fillRect/>
          </a:stretch>
        </p:blipFill>
        <p:spPr>
          <a:xfrm>
            <a:off x="1012508" y="3417932"/>
            <a:ext cx="3521392" cy="325729"/>
          </a:xfrm>
          <a:prstGeom prst="rect">
            <a:avLst/>
          </a:prstGeom>
        </p:spPr>
      </p:pic>
      <p:pic>
        <p:nvPicPr>
          <p:cNvPr id="6" name="Imagem 5"/>
          <p:cNvPicPr>
            <a:picLocks noChangeAspect="1"/>
          </p:cNvPicPr>
          <p:nvPr>
            <p:custDataLst>
              <p:custData r:id="rId2"/>
            </p:custDataLst>
          </p:nvPr>
        </p:nvPicPr>
        <p:blipFill>
          <a:blip r:embed="rId4">
            <a:extLst>
              <a:ext uri="{28A0092B-C50C-407E-A947-70E740481C1C}">
                <a14:useLocalDpi xmlns:a14="http://schemas.microsoft.com/office/drawing/2010/main" val="0"/>
              </a:ext>
            </a:extLst>
          </a:blip>
          <a:stretch>
            <a:fillRect/>
          </a:stretch>
        </p:blipFill>
        <p:spPr>
          <a:xfrm flipV="1">
            <a:off x="1012508" y="6689115"/>
            <a:ext cx="3521392" cy="325729"/>
          </a:xfrm>
          <a:prstGeom prst="rect">
            <a:avLst/>
          </a:prstGeom>
        </p:spPr>
      </p:pic>
    </p:spTree>
    <p:extLst>
      <p:ext uri="{BB962C8B-B14F-4D97-AF65-F5344CB8AC3E}">
        <p14:creationId xmlns:p14="http://schemas.microsoft.com/office/powerpoint/2010/main" val="4436348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2182" y="0"/>
            <a:ext cx="10119836" cy="9734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4"/>
          <p:cNvSpPr txBox="1">
            <a:spLocks noChangeArrowheads="1"/>
          </p:cNvSpPr>
          <p:nvPr/>
        </p:nvSpPr>
        <p:spPr bwMode="auto">
          <a:xfrm>
            <a:off x="4821384" y="9333964"/>
            <a:ext cx="90747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000" dirty="0"/>
              <a:t>https://www.rbccm.com/en/gib/healthcare/episode/the_healthcare_data_explosion</a:t>
            </a:r>
          </a:p>
        </p:txBody>
      </p:sp>
      <p:cxnSp>
        <p:nvCxnSpPr>
          <p:cNvPr id="7" name="Conector reto 6"/>
          <p:cNvCxnSpPr/>
          <p:nvPr/>
        </p:nvCxnSpPr>
        <p:spPr>
          <a:xfrm flipV="1">
            <a:off x="5309419" y="1445342"/>
            <a:ext cx="8586693" cy="147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44643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2"/>
          <a:stretch>
            <a:fillRect/>
          </a:stretch>
        </p:blipFill>
        <p:spPr>
          <a:xfrm>
            <a:off x="575177" y="373853"/>
            <a:ext cx="11739563" cy="6671310"/>
          </a:xfrm>
          <a:prstGeom prst="rect">
            <a:avLst/>
          </a:prstGeom>
        </p:spPr>
      </p:pic>
    </p:spTree>
    <p:extLst>
      <p:ext uri="{BB962C8B-B14F-4D97-AF65-F5344CB8AC3E}">
        <p14:creationId xmlns:p14="http://schemas.microsoft.com/office/powerpoint/2010/main" val="300794712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extLst>
              <a:ext uri="{28A0092B-C50C-407E-A947-70E740481C1C}">
                <a14:useLocalDpi xmlns:a14="http://schemas.microsoft.com/office/drawing/2010/main" val="0"/>
              </a:ext>
            </a:extLst>
          </a:blip>
          <a:srcRect t="7894" b="7894"/>
          <a:stretch/>
        </p:blipFill>
        <p:spPr>
          <a:xfrm>
            <a:off x="-81800" y="-41076"/>
            <a:ext cx="18451599" cy="10369152"/>
          </a:xfrm>
          <a:prstGeom prst="rect">
            <a:avLst/>
          </a:prstGeom>
        </p:spPr>
      </p:pic>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3775" y="8491872"/>
            <a:ext cx="13980450" cy="1944216"/>
          </a:xfrm>
          <a:prstGeom prst="rect">
            <a:avLst/>
          </a:prstGeom>
        </p:spPr>
      </p:pic>
      <p:sp>
        <p:nvSpPr>
          <p:cNvPr id="3" name="Título 2"/>
          <p:cNvSpPr>
            <a:spLocks noGrp="1"/>
          </p:cNvSpPr>
          <p:nvPr>
            <p:ph type="title"/>
          </p:nvPr>
        </p:nvSpPr>
        <p:spPr>
          <a:xfrm>
            <a:off x="4283460" y="9049956"/>
            <a:ext cx="9721080" cy="2034204"/>
          </a:xfrm>
        </p:spPr>
        <p:txBody>
          <a:bodyPr/>
          <a:lstStyle/>
          <a:p>
            <a:pPr algn="ctr"/>
            <a:r>
              <a:rPr lang="pt-BR" dirty="0" smtClean="0"/>
              <a:t>Questões</a:t>
            </a:r>
            <a:r>
              <a:rPr lang="pt-BR" dirty="0" smtClean="0"/>
              <a:t>?</a:t>
            </a:r>
            <a:endParaRPr lang="pt-BR" dirty="0"/>
          </a:p>
        </p:txBody>
      </p:sp>
    </p:spTree>
    <p:extLst>
      <p:ext uri="{BB962C8B-B14F-4D97-AF65-F5344CB8AC3E}">
        <p14:creationId xmlns:p14="http://schemas.microsoft.com/office/powerpoint/2010/main" val="225813739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obrigado!</a:t>
            </a:r>
            <a:endParaRPr lang="pt-BR" dirty="0"/>
          </a:p>
        </p:txBody>
      </p:sp>
      <p:pic>
        <p:nvPicPr>
          <p:cNvPr id="4" name="Imagem 3"/>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5214018" y="6057900"/>
            <a:ext cx="7859964" cy="620938"/>
          </a:xfrm>
          <a:prstGeom prst="rect">
            <a:avLst/>
          </a:prstGeom>
        </p:spPr>
      </p:pic>
    </p:spTree>
    <p:extLst>
      <p:ext uri="{BB962C8B-B14F-4D97-AF65-F5344CB8AC3E}">
        <p14:creationId xmlns:p14="http://schemas.microsoft.com/office/powerpoint/2010/main" val="38601260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Organização dos Dados</a:t>
            </a:r>
            <a:endParaRPr lang="en-US" dirty="0"/>
          </a:p>
        </p:txBody>
      </p:sp>
      <p:sp>
        <p:nvSpPr>
          <p:cNvPr id="3" name="Espaço Reservado para Texto 2"/>
          <p:cNvSpPr>
            <a:spLocks noGrp="1"/>
          </p:cNvSpPr>
          <p:nvPr>
            <p:ph type="body" sz="quarter" idx="10"/>
          </p:nvPr>
        </p:nvSpPr>
        <p:spPr/>
        <p:txBody>
          <a:bodyPr/>
          <a:lstStyle/>
          <a:p>
            <a:r>
              <a:rPr lang="pt-BR" i="1" dirty="0" err="1" smtClean="0"/>
              <a:t>Datasets</a:t>
            </a:r>
            <a:endParaRPr lang="pt-BR" i="1" dirty="0" smtClean="0"/>
          </a:p>
          <a:p>
            <a:r>
              <a:rPr lang="pt-BR" altLang="en-US" dirty="0"/>
              <a:t>Geralmente dados estão “bagunçados”, em vários </a:t>
            </a:r>
            <a:r>
              <a:rPr lang="pt-BR" altLang="en-US" dirty="0" smtClean="0"/>
              <a:t>formatos - necessário estruturar</a:t>
            </a:r>
          </a:p>
          <a:p>
            <a:pPr>
              <a:defRPr/>
            </a:pPr>
            <a:r>
              <a:rPr lang="pt-BR" dirty="0" smtClean="0"/>
              <a:t>. Sequências </a:t>
            </a:r>
            <a:r>
              <a:rPr lang="pt-BR" dirty="0"/>
              <a:t>ordenadas (listas, </a:t>
            </a:r>
            <a:r>
              <a:rPr lang="pt-BR" i="1" dirty="0" err="1"/>
              <a:t>arrays</a:t>
            </a:r>
            <a:r>
              <a:rPr lang="pt-BR" dirty="0"/>
              <a:t>, vetores)</a:t>
            </a:r>
          </a:p>
          <a:p>
            <a:pPr>
              <a:defRPr/>
            </a:pPr>
            <a:r>
              <a:rPr lang="pt-BR" dirty="0" smtClean="0"/>
              <a:t>. Tabelas</a:t>
            </a:r>
            <a:endParaRPr lang="pt-BR" dirty="0"/>
          </a:p>
          <a:p>
            <a:pPr>
              <a:defRPr/>
            </a:pPr>
            <a:r>
              <a:rPr lang="pt-BR" dirty="0" smtClean="0"/>
              <a:t>. Redes </a:t>
            </a:r>
            <a:r>
              <a:rPr lang="pt-BR" dirty="0"/>
              <a:t>e Grafos</a:t>
            </a:r>
          </a:p>
          <a:p>
            <a:pPr>
              <a:defRPr/>
            </a:pPr>
            <a:r>
              <a:rPr lang="pt-BR" dirty="0" smtClean="0"/>
              <a:t>. Dados </a:t>
            </a:r>
            <a:r>
              <a:rPr lang="pt-BR" dirty="0"/>
              <a:t>geográficos</a:t>
            </a:r>
          </a:p>
          <a:p>
            <a:pPr>
              <a:defRPr/>
            </a:pPr>
            <a:r>
              <a:rPr lang="pt-BR" dirty="0" smtClean="0"/>
              <a:t>. Textos</a:t>
            </a:r>
            <a:endParaRPr lang="pt-BR" dirty="0"/>
          </a:p>
          <a:p>
            <a:pPr>
              <a:defRPr/>
            </a:pPr>
            <a:r>
              <a:rPr lang="pt-BR" b="1" dirty="0" smtClean="0"/>
              <a:t>. Imagens</a:t>
            </a:r>
            <a:endParaRPr lang="pt-BR" b="1" dirty="0"/>
          </a:p>
          <a:p>
            <a:endParaRPr lang="pt-BR" altLang="en-US" dirty="0"/>
          </a:p>
          <a:p>
            <a:endParaRPr lang="en-US" i="1" dirty="0"/>
          </a:p>
        </p:txBody>
      </p:sp>
      <p:pic>
        <p:nvPicPr>
          <p:cNvPr id="5" name="Imagem 4"/>
          <p:cNvPicPr>
            <a:picLocks noChangeAspect="1"/>
          </p:cNvPicPr>
          <p:nvPr/>
        </p:nvPicPr>
        <p:blipFill>
          <a:blip r:embed="rId2"/>
          <a:stretch>
            <a:fillRect/>
          </a:stretch>
        </p:blipFill>
        <p:spPr>
          <a:xfrm>
            <a:off x="10157723" y="3934696"/>
            <a:ext cx="4371023" cy="5262563"/>
          </a:xfrm>
          <a:prstGeom prst="rect">
            <a:avLst/>
          </a:prstGeom>
        </p:spPr>
      </p:pic>
    </p:spTree>
    <p:extLst>
      <p:ext uri="{BB962C8B-B14F-4D97-AF65-F5344CB8AC3E}">
        <p14:creationId xmlns:p14="http://schemas.microsoft.com/office/powerpoint/2010/main" val="36296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Patologia Digital (DP)</a:t>
            </a:r>
            <a:endParaRPr lang="en-US" dirty="0"/>
          </a:p>
        </p:txBody>
      </p:sp>
      <p:sp>
        <p:nvSpPr>
          <p:cNvPr id="3" name="Espaço Reservado para Texto 2"/>
          <p:cNvSpPr>
            <a:spLocks noGrp="1"/>
          </p:cNvSpPr>
          <p:nvPr>
            <p:ph type="body" sz="quarter" idx="10"/>
          </p:nvPr>
        </p:nvSpPr>
        <p:spPr/>
        <p:txBody>
          <a:bodyPr/>
          <a:lstStyle/>
          <a:p>
            <a:r>
              <a:rPr lang="pt-BR" altLang="en-US" sz="3600" dirty="0" smtClean="0"/>
              <a:t>“</a:t>
            </a:r>
            <a:r>
              <a:rPr lang="pt-BR" altLang="en-US" sz="3600" dirty="0" err="1"/>
              <a:t>Digitização</a:t>
            </a:r>
            <a:r>
              <a:rPr lang="pt-BR" altLang="en-US" sz="3600" dirty="0"/>
              <a:t>” (</a:t>
            </a:r>
            <a:r>
              <a:rPr lang="pt-BR" altLang="en-US" sz="3600" i="1" dirty="0" err="1"/>
              <a:t>digitization</a:t>
            </a:r>
            <a:r>
              <a:rPr lang="pt-BR" altLang="en-US" sz="3600" dirty="0"/>
              <a:t>): tornar as lâminas de vidro acessíveis em formato digital</a:t>
            </a:r>
          </a:p>
          <a:p>
            <a:r>
              <a:rPr lang="pt-BR" altLang="en-US" sz="3600" dirty="0"/>
              <a:t>Digitalização (</a:t>
            </a:r>
            <a:r>
              <a:rPr lang="pt-BR" altLang="en-US" sz="3600" i="1" dirty="0" err="1"/>
              <a:t>digitalization</a:t>
            </a:r>
            <a:r>
              <a:rPr lang="pt-BR" altLang="en-US" sz="3600" dirty="0"/>
              <a:t>): uso das lâminas digitais para análise </a:t>
            </a:r>
            <a:r>
              <a:rPr lang="pt-BR" altLang="en-US" sz="3600" dirty="0" smtClean="0"/>
              <a:t>(de </a:t>
            </a:r>
            <a:r>
              <a:rPr lang="pt-BR" altLang="en-US" sz="3600" dirty="0"/>
              <a:t>imagens, por </a:t>
            </a:r>
            <a:r>
              <a:rPr lang="pt-BR" altLang="en-US" sz="3600" dirty="0" smtClean="0"/>
              <a:t>exemplo)</a:t>
            </a:r>
            <a:endParaRPr lang="pt-BR" altLang="en-US" sz="3600" dirty="0"/>
          </a:p>
          <a:p>
            <a:r>
              <a:rPr lang="pt-BR" altLang="en-US" sz="3600" dirty="0"/>
              <a:t>Transformação digital (</a:t>
            </a:r>
            <a:r>
              <a:rPr lang="pt-BR" altLang="en-US" sz="3600" i="1" dirty="0"/>
              <a:t>digital </a:t>
            </a:r>
            <a:r>
              <a:rPr lang="pt-BR" altLang="en-US" sz="3600" i="1" dirty="0" err="1"/>
              <a:t>transformation</a:t>
            </a:r>
            <a:r>
              <a:rPr lang="pt-BR" altLang="en-US" sz="3600" dirty="0"/>
              <a:t>): processo de integração da tecnologia digital em todos os aspectos de uma empresa ou instituição, mudando fundamentalmente a forma como ela opera e entrega valor</a:t>
            </a:r>
            <a:endParaRPr lang="en-US" altLang="en-US" sz="3600" dirty="0"/>
          </a:p>
          <a:p>
            <a:endParaRPr lang="en-US" dirty="0"/>
          </a:p>
        </p:txBody>
      </p:sp>
    </p:spTree>
    <p:extLst>
      <p:ext uri="{BB962C8B-B14F-4D97-AF65-F5344CB8AC3E}">
        <p14:creationId xmlns:p14="http://schemas.microsoft.com/office/powerpoint/2010/main" val="63085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CPATH</a:t>
            </a:r>
            <a:endParaRPr lang="en-US" dirty="0"/>
          </a:p>
        </p:txBody>
      </p:sp>
      <p:sp>
        <p:nvSpPr>
          <p:cNvPr id="3" name="Espaço Reservado para Texto 2"/>
          <p:cNvSpPr>
            <a:spLocks noGrp="1"/>
          </p:cNvSpPr>
          <p:nvPr>
            <p:ph type="body" sz="quarter" idx="10"/>
          </p:nvPr>
        </p:nvSpPr>
        <p:spPr/>
        <p:txBody>
          <a:bodyPr/>
          <a:lstStyle/>
          <a:p>
            <a:r>
              <a:rPr lang="en-US" altLang="en-US" sz="3600" i="1" dirty="0" smtClean="0"/>
              <a:t>A </a:t>
            </a:r>
            <a:r>
              <a:rPr lang="en-US" altLang="en-US" sz="3600" i="1" dirty="0"/>
              <a:t>branch of pathology that involves computational analysis of a broad array of methods to analyze patient specimens for the study of disease </a:t>
            </a:r>
          </a:p>
          <a:p>
            <a:r>
              <a:rPr lang="en-US" altLang="en-US" sz="3200" dirty="0"/>
              <a:t>(</a:t>
            </a:r>
            <a:r>
              <a:rPr lang="en-US" sz="3200" dirty="0" err="1"/>
              <a:t>Abels</a:t>
            </a:r>
            <a:r>
              <a:rPr lang="en-US" sz="3200" dirty="0"/>
              <a:t> E, </a:t>
            </a:r>
            <a:r>
              <a:rPr lang="en-US" sz="3200" dirty="0" err="1"/>
              <a:t>Pantanowitz</a:t>
            </a:r>
            <a:r>
              <a:rPr lang="en-US" sz="3200" dirty="0"/>
              <a:t> L, </a:t>
            </a:r>
            <a:r>
              <a:rPr lang="en-US" sz="3200" dirty="0" err="1"/>
              <a:t>Aeffner</a:t>
            </a:r>
            <a:r>
              <a:rPr lang="en-US" sz="3200" dirty="0"/>
              <a:t> F et al. Computational pathology definitions, best practices, and recommendations for regulatory guidance: a white paper from the Digital Pathology Association. </a:t>
            </a:r>
            <a:r>
              <a:rPr lang="en-US" sz="3200" i="1" dirty="0"/>
              <a:t>J </a:t>
            </a:r>
            <a:r>
              <a:rPr lang="en-US" sz="3200" i="1" dirty="0" err="1"/>
              <a:t>Pathol</a:t>
            </a:r>
            <a:r>
              <a:rPr lang="en-US" sz="3200" i="1" dirty="0"/>
              <a:t>. </a:t>
            </a:r>
            <a:r>
              <a:rPr lang="en-US" sz="3200" dirty="0"/>
              <a:t>2019)</a:t>
            </a:r>
            <a:endParaRPr lang="en-US" altLang="en-US" sz="3200" dirty="0"/>
          </a:p>
          <a:p>
            <a:endParaRPr lang="en-US" dirty="0"/>
          </a:p>
        </p:txBody>
      </p:sp>
    </p:spTree>
    <p:extLst>
      <p:ext uri="{BB962C8B-B14F-4D97-AF65-F5344CB8AC3E}">
        <p14:creationId xmlns:p14="http://schemas.microsoft.com/office/powerpoint/2010/main" val="22395168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dirty="0"/>
          </a:p>
        </p:txBody>
      </p:sp>
      <p:sp>
        <p:nvSpPr>
          <p:cNvPr id="3" name="Espaço Reservado para Texto 2"/>
          <p:cNvSpPr>
            <a:spLocks noGrp="1"/>
          </p:cNvSpPr>
          <p:nvPr>
            <p:ph type="body" sz="quarter" idx="10"/>
          </p:nvPr>
        </p:nvSpPr>
        <p:spPr/>
        <p:txBody>
          <a:bodyPr/>
          <a:lstStyle/>
          <a:p>
            <a:endParaRPr lang="pt-BR" sz="3600" dirty="0"/>
          </a:p>
          <a:p>
            <a:endParaRPr lang="en-US" dirty="0"/>
          </a:p>
        </p:txBody>
      </p:sp>
      <p:pic>
        <p:nvPicPr>
          <p:cNvPr id="4" name="Imagem 3"/>
          <p:cNvPicPr>
            <a:picLocks noChangeAspect="1"/>
          </p:cNvPicPr>
          <p:nvPr/>
        </p:nvPicPr>
        <p:blipFill>
          <a:blip r:embed="rId2"/>
          <a:stretch>
            <a:fillRect/>
          </a:stretch>
        </p:blipFill>
        <p:spPr>
          <a:xfrm>
            <a:off x="575186" y="166254"/>
            <a:ext cx="7716393" cy="9571768"/>
          </a:xfrm>
          <a:prstGeom prst="rect">
            <a:avLst/>
          </a:prstGeom>
        </p:spPr>
      </p:pic>
      <p:pic>
        <p:nvPicPr>
          <p:cNvPr id="5" name="Imagem 4"/>
          <p:cNvPicPr>
            <a:picLocks noChangeAspect="1"/>
          </p:cNvPicPr>
          <p:nvPr/>
        </p:nvPicPr>
        <p:blipFill>
          <a:blip r:embed="rId3"/>
          <a:stretch>
            <a:fillRect/>
          </a:stretch>
        </p:blipFill>
        <p:spPr>
          <a:xfrm>
            <a:off x="8688149" y="2094643"/>
            <a:ext cx="9201150" cy="7477125"/>
          </a:xfrm>
          <a:prstGeom prst="rect">
            <a:avLst/>
          </a:prstGeom>
        </p:spPr>
      </p:pic>
    </p:spTree>
    <p:extLst>
      <p:ext uri="{BB962C8B-B14F-4D97-AF65-F5344CB8AC3E}">
        <p14:creationId xmlns:p14="http://schemas.microsoft.com/office/powerpoint/2010/main" val="216185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AI</a:t>
            </a:r>
            <a:endParaRPr lang="en-US" dirty="0"/>
          </a:p>
        </p:txBody>
      </p:sp>
      <p:sp>
        <p:nvSpPr>
          <p:cNvPr id="3" name="Espaço Reservado para Texto 2"/>
          <p:cNvSpPr>
            <a:spLocks noGrp="1"/>
          </p:cNvSpPr>
          <p:nvPr>
            <p:ph type="body" sz="quarter" idx="10"/>
          </p:nvPr>
        </p:nvSpPr>
        <p:spPr/>
        <p:txBody>
          <a:bodyPr/>
          <a:lstStyle/>
          <a:p>
            <a:pPr>
              <a:defRPr/>
            </a:pPr>
            <a:r>
              <a:rPr lang="pt-BR" altLang="en-US" sz="3600" i="1" dirty="0"/>
              <a:t>Artificial general </a:t>
            </a:r>
            <a:r>
              <a:rPr lang="pt-BR" altLang="en-US" sz="3600" i="1" dirty="0" err="1"/>
              <a:t>intelligence</a:t>
            </a:r>
            <a:r>
              <a:rPr lang="pt-BR" altLang="en-US" sz="3600" dirty="0"/>
              <a:t>: “tudo que o humano faz” </a:t>
            </a:r>
            <a:r>
              <a:rPr lang="pt-BR" altLang="en-US" sz="3600" dirty="0" smtClean="0"/>
              <a:t>– “</a:t>
            </a:r>
            <a:r>
              <a:rPr lang="en-US" altLang="en-US" sz="3600" i="1" dirty="0" smtClean="0"/>
              <a:t>AI </a:t>
            </a:r>
            <a:r>
              <a:rPr lang="en-US" altLang="en-US" sz="3600" i="1" dirty="0"/>
              <a:t>refers to the simulation of the human mind in computer systems that are programmed to think like humans and mimic their actions such as learning and problem-solving. AI should be able to perform tasks that normally require human intelligence, such as </a:t>
            </a:r>
            <a:r>
              <a:rPr lang="en-US" altLang="en-US" sz="3600" b="1" i="1" dirty="0"/>
              <a:t>visual perception, decision-making, and communication</a:t>
            </a:r>
            <a:r>
              <a:rPr lang="en-US" altLang="en-US" sz="3600" i="1" dirty="0"/>
              <a:t>” </a:t>
            </a:r>
            <a:r>
              <a:rPr lang="en-US" altLang="en-US" sz="3600" dirty="0"/>
              <a:t>(Cui M, Zhang DY. </a:t>
            </a:r>
            <a:r>
              <a:rPr lang="en-US" sz="3600" dirty="0"/>
              <a:t>Artificial intelligence and computational </a:t>
            </a:r>
            <a:r>
              <a:rPr lang="en-US" sz="3600" dirty="0" smtClean="0"/>
              <a:t>pathology. </a:t>
            </a:r>
            <a:r>
              <a:rPr lang="en-US" altLang="en-US" sz="3600" i="1" dirty="0" smtClean="0"/>
              <a:t>Lab </a:t>
            </a:r>
            <a:r>
              <a:rPr lang="en-US" altLang="en-US" sz="3600" i="1" dirty="0"/>
              <a:t>Invest. </a:t>
            </a:r>
            <a:r>
              <a:rPr lang="en-US" altLang="en-US" sz="3600" dirty="0"/>
              <a:t>2021)</a:t>
            </a:r>
          </a:p>
          <a:p>
            <a:pPr>
              <a:defRPr/>
            </a:pPr>
            <a:r>
              <a:rPr lang="pt-BR" altLang="en-US" sz="3600" dirty="0"/>
              <a:t>Mas máquinas não “pensam</a:t>
            </a:r>
            <a:r>
              <a:rPr lang="pt-BR" altLang="en-US" sz="3600" dirty="0" smtClean="0"/>
              <a:t>” - utilizam </a:t>
            </a:r>
            <a:r>
              <a:rPr lang="pt-BR" altLang="en-US" sz="3600" dirty="0"/>
              <a:t>informação para </a:t>
            </a:r>
            <a:r>
              <a:rPr lang="pt-BR" altLang="en-US" sz="3600" dirty="0" smtClean="0"/>
              <a:t>melhorar </a:t>
            </a:r>
            <a:r>
              <a:rPr lang="pt-BR" altLang="en-US" sz="3600" dirty="0"/>
              <a:t>sua performance (</a:t>
            </a:r>
            <a:r>
              <a:rPr lang="pt-BR" altLang="en-US" sz="3600" i="1" dirty="0" err="1"/>
              <a:t>learning</a:t>
            </a:r>
            <a:r>
              <a:rPr lang="pt-BR" altLang="en-US" sz="3600" i="1" dirty="0"/>
              <a:t> </a:t>
            </a:r>
            <a:r>
              <a:rPr lang="pt-BR" altLang="en-US" sz="3600" i="1" dirty="0" err="1"/>
              <a:t>rather</a:t>
            </a:r>
            <a:r>
              <a:rPr lang="pt-BR" altLang="en-US" sz="3600" i="1" dirty="0"/>
              <a:t> </a:t>
            </a:r>
            <a:r>
              <a:rPr lang="pt-BR" altLang="en-US" sz="3600" i="1" dirty="0" err="1"/>
              <a:t>than</a:t>
            </a:r>
            <a:r>
              <a:rPr lang="pt-BR" altLang="en-US" sz="3600" i="1" dirty="0"/>
              <a:t> </a:t>
            </a:r>
            <a:r>
              <a:rPr lang="pt-BR" altLang="en-US" sz="3600" i="1" dirty="0" err="1"/>
              <a:t>thinking</a:t>
            </a:r>
            <a:r>
              <a:rPr lang="pt-BR" altLang="en-US" sz="3600" dirty="0"/>
              <a:t>), em busca de </a:t>
            </a:r>
            <a:r>
              <a:rPr lang="pt-BR" altLang="en-US" sz="3600" dirty="0" smtClean="0"/>
              <a:t>similaridades/padrões</a:t>
            </a:r>
          </a:p>
          <a:p>
            <a:pPr>
              <a:defRPr/>
            </a:pPr>
            <a:r>
              <a:rPr lang="pt-BR" altLang="en-US" sz="3600" dirty="0" err="1" smtClean="0"/>
              <a:t>Moravec´s</a:t>
            </a:r>
            <a:r>
              <a:rPr lang="pt-BR" altLang="en-US" sz="3600" dirty="0" smtClean="0"/>
              <a:t> </a:t>
            </a:r>
            <a:r>
              <a:rPr lang="pt-BR" altLang="en-US" sz="3600" dirty="0" err="1" smtClean="0"/>
              <a:t>Paradox</a:t>
            </a:r>
            <a:r>
              <a:rPr lang="pt-BR" altLang="en-US" sz="3600" dirty="0"/>
              <a:t> </a:t>
            </a:r>
            <a:r>
              <a:rPr lang="pt-BR" altLang="en-US" sz="3600" dirty="0" smtClean="0"/>
              <a:t>(</a:t>
            </a:r>
            <a:r>
              <a:rPr lang="en-US" sz="3600" dirty="0" smtClean="0"/>
              <a:t>Hans </a:t>
            </a:r>
            <a:r>
              <a:rPr lang="en-US" sz="3600" dirty="0" err="1" smtClean="0"/>
              <a:t>Moravec</a:t>
            </a:r>
            <a:r>
              <a:rPr lang="en-US" sz="3600" dirty="0" smtClean="0"/>
              <a:t>)</a:t>
            </a:r>
            <a:r>
              <a:rPr lang="en-US" sz="3600" i="1" dirty="0" smtClean="0"/>
              <a:t>: tasks </a:t>
            </a:r>
            <a:r>
              <a:rPr lang="en-US" sz="3600" i="1" dirty="0"/>
              <a:t>that are easy for humans to perform (</a:t>
            </a:r>
            <a:r>
              <a:rPr lang="en-US" sz="3600" i="1" dirty="0" err="1"/>
              <a:t>eg</a:t>
            </a:r>
            <a:r>
              <a:rPr lang="en-US" sz="3600" i="1" dirty="0"/>
              <a:t>, motor or social skills) are difficult for machines to replicate, whereas tasks that are difficult for humans (</a:t>
            </a:r>
            <a:r>
              <a:rPr lang="en-US" sz="3600" i="1" dirty="0" err="1"/>
              <a:t>eg</a:t>
            </a:r>
            <a:r>
              <a:rPr lang="en-US" sz="3600" i="1" dirty="0"/>
              <a:t>, performing mathematical calculations or large-scale data analysis) are relatively easy for machines to accomplish</a:t>
            </a:r>
            <a:endParaRPr lang="pt-BR" altLang="en-US" sz="3600" dirty="0"/>
          </a:p>
          <a:p>
            <a:endParaRPr lang="en-US" dirty="0"/>
          </a:p>
        </p:txBody>
      </p:sp>
    </p:spTree>
    <p:extLst>
      <p:ext uri="{BB962C8B-B14F-4D97-AF65-F5344CB8AC3E}">
        <p14:creationId xmlns:p14="http://schemas.microsoft.com/office/powerpoint/2010/main" val="233572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2"/>
          <a:stretch>
            <a:fillRect/>
          </a:stretch>
        </p:blipFill>
        <p:spPr>
          <a:xfrm>
            <a:off x="-1" y="0"/>
            <a:ext cx="18372296" cy="10434828"/>
          </a:xfrm>
          <a:prstGeom prst="rect">
            <a:avLst/>
          </a:prstGeom>
        </p:spPr>
      </p:pic>
    </p:spTree>
    <p:extLst>
      <p:ext uri="{BB962C8B-B14F-4D97-AF65-F5344CB8AC3E}">
        <p14:creationId xmlns:p14="http://schemas.microsoft.com/office/powerpoint/2010/main" val="19410362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dirty="0"/>
          </a:p>
        </p:txBody>
      </p:sp>
      <p:pic>
        <p:nvPicPr>
          <p:cNvPr id="4" name="Imagem 3"/>
          <p:cNvPicPr>
            <a:picLocks noChangeAspect="1"/>
          </p:cNvPicPr>
          <p:nvPr/>
        </p:nvPicPr>
        <p:blipFill>
          <a:blip r:embed="rId2"/>
          <a:stretch>
            <a:fillRect/>
          </a:stretch>
        </p:blipFill>
        <p:spPr>
          <a:xfrm>
            <a:off x="2302668" y="0"/>
            <a:ext cx="13758863" cy="9929813"/>
          </a:xfrm>
          <a:prstGeom prst="rect">
            <a:avLst/>
          </a:prstGeom>
        </p:spPr>
      </p:pic>
      <p:sp>
        <p:nvSpPr>
          <p:cNvPr id="5" name="Elipse 4"/>
          <p:cNvSpPr/>
          <p:nvPr/>
        </p:nvSpPr>
        <p:spPr>
          <a:xfrm>
            <a:off x="2576945" y="221673"/>
            <a:ext cx="3352800" cy="9105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lipse 5"/>
          <p:cNvSpPr/>
          <p:nvPr/>
        </p:nvSpPr>
        <p:spPr>
          <a:xfrm>
            <a:off x="2576945" y="1656419"/>
            <a:ext cx="3352800" cy="1266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ixaDeTexto 6"/>
          <p:cNvSpPr txBox="1"/>
          <p:nvPr/>
        </p:nvSpPr>
        <p:spPr>
          <a:xfrm>
            <a:off x="2673927" y="3034145"/>
            <a:ext cx="2743200" cy="369332"/>
          </a:xfrm>
          <a:prstGeom prst="rect">
            <a:avLst/>
          </a:prstGeom>
          <a:noFill/>
        </p:spPr>
        <p:txBody>
          <a:bodyPr wrap="square" rtlCol="0">
            <a:spAutoFit/>
          </a:bodyPr>
          <a:lstStyle/>
          <a:p>
            <a:r>
              <a:rPr lang="pt-BR" dirty="0" smtClean="0"/>
              <a:t>“</a:t>
            </a:r>
            <a:r>
              <a:rPr lang="pt-BR" dirty="0" err="1" smtClean="0"/>
              <a:t>telepathology</a:t>
            </a:r>
            <a:r>
              <a:rPr lang="pt-BR" dirty="0" smtClean="0"/>
              <a:t>”</a:t>
            </a:r>
            <a:endParaRPr lang="en-US" dirty="0"/>
          </a:p>
        </p:txBody>
      </p:sp>
      <p:sp>
        <p:nvSpPr>
          <p:cNvPr id="9" name="Seta para a Esquerda 8"/>
          <p:cNvSpPr/>
          <p:nvPr/>
        </p:nvSpPr>
        <p:spPr>
          <a:xfrm>
            <a:off x="11804073" y="6289964"/>
            <a:ext cx="789709" cy="36021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217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2"/>
          <a:stretch>
            <a:fillRect/>
          </a:stretch>
        </p:blipFill>
        <p:spPr>
          <a:xfrm>
            <a:off x="443774" y="306952"/>
            <a:ext cx="17531239" cy="8896636"/>
          </a:xfrm>
          <a:prstGeom prst="rect">
            <a:avLst/>
          </a:prstGeom>
        </p:spPr>
      </p:pic>
    </p:spTree>
    <p:extLst>
      <p:ext uri="{BB962C8B-B14F-4D97-AF65-F5344CB8AC3E}">
        <p14:creationId xmlns:p14="http://schemas.microsoft.com/office/powerpoint/2010/main" val="37485545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i="1" dirty="0" err="1" smtClean="0"/>
              <a:t>Whole</a:t>
            </a:r>
            <a:r>
              <a:rPr lang="pt-BR" i="1" dirty="0" smtClean="0"/>
              <a:t> Slide </a:t>
            </a:r>
            <a:r>
              <a:rPr lang="pt-BR" i="1" dirty="0" err="1" smtClean="0"/>
              <a:t>Imaging</a:t>
            </a:r>
            <a:endParaRPr lang="en-US" i="1" dirty="0"/>
          </a:p>
        </p:txBody>
      </p:sp>
      <p:sp>
        <p:nvSpPr>
          <p:cNvPr id="3" name="Espaço Reservado para Texto 2"/>
          <p:cNvSpPr>
            <a:spLocks noGrp="1"/>
          </p:cNvSpPr>
          <p:nvPr>
            <p:ph type="body" sz="quarter" idx="10"/>
          </p:nvPr>
        </p:nvSpPr>
        <p:spPr/>
        <p:txBody>
          <a:bodyPr/>
          <a:lstStyle/>
          <a:p>
            <a:r>
              <a:rPr lang="pt-BR" altLang="en-US" sz="3600" dirty="0"/>
              <a:t>Wetzel </a:t>
            </a:r>
            <a:r>
              <a:rPr lang="pt-BR" altLang="en-US" sz="3600" dirty="0" err="1"/>
              <a:t>and</a:t>
            </a:r>
            <a:r>
              <a:rPr lang="pt-BR" altLang="en-US" sz="3600" dirty="0"/>
              <a:t> </a:t>
            </a:r>
            <a:r>
              <a:rPr lang="pt-BR" altLang="en-US" sz="3600" dirty="0" err="1"/>
              <a:t>Gilbertson</a:t>
            </a:r>
            <a:r>
              <a:rPr lang="pt-BR" altLang="en-US" sz="3600" dirty="0"/>
              <a:t>, </a:t>
            </a:r>
            <a:r>
              <a:rPr lang="pt-BR" altLang="en-US" sz="3600" dirty="0" smtClean="0"/>
              <a:t>1999: </a:t>
            </a:r>
            <a:r>
              <a:rPr lang="pt-BR" altLang="en-US" sz="3600" dirty="0"/>
              <a:t>WSI de alta velocidade - </a:t>
            </a:r>
            <a:r>
              <a:rPr lang="en-US" altLang="en-US" sz="3600" i="1" dirty="0"/>
              <a:t>fully automated, high speed device that can image entire slides at high resolution and at a reasonable cost </a:t>
            </a:r>
            <a:endParaRPr lang="en-US" altLang="en-US" sz="3600" i="1" dirty="0" smtClean="0"/>
          </a:p>
          <a:p>
            <a:r>
              <a:rPr lang="pt-BR" altLang="en-US" sz="3600" dirty="0" smtClean="0"/>
              <a:t>Imagens </a:t>
            </a:r>
            <a:r>
              <a:rPr lang="pt-BR" altLang="en-US" sz="3600" dirty="0"/>
              <a:t>de alta resolução, em três eixos e em múltiplas magnificações</a:t>
            </a:r>
          </a:p>
          <a:p>
            <a:r>
              <a:rPr lang="pt-BR" altLang="en-US" sz="3600" dirty="0"/>
              <a:t>Escaneamento relativamente </a:t>
            </a:r>
            <a:r>
              <a:rPr lang="pt-BR" altLang="en-US" sz="3600" dirty="0" smtClean="0"/>
              <a:t>rápido</a:t>
            </a:r>
          </a:p>
          <a:p>
            <a:r>
              <a:rPr lang="pt-BR" altLang="en-US" sz="3600" dirty="0" smtClean="0"/>
              <a:t>Imagens pesadas – necessidade de </a:t>
            </a:r>
            <a:r>
              <a:rPr lang="pt-BR" altLang="en-US" sz="3600" i="1" dirty="0" err="1" smtClean="0"/>
              <a:t>downsampling</a:t>
            </a:r>
            <a:endParaRPr lang="pt-BR" altLang="en-US" sz="3600" i="1" dirty="0"/>
          </a:p>
          <a:p>
            <a:endParaRPr lang="en-US" dirty="0"/>
          </a:p>
        </p:txBody>
      </p:sp>
    </p:spTree>
    <p:extLst>
      <p:ext uri="{BB962C8B-B14F-4D97-AF65-F5344CB8AC3E}">
        <p14:creationId xmlns:p14="http://schemas.microsoft.com/office/powerpoint/2010/main" val="113338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3"/>
          <a:stretch>
            <a:fillRect/>
          </a:stretch>
        </p:blipFill>
        <p:spPr>
          <a:xfrm>
            <a:off x="0" y="0"/>
            <a:ext cx="18515457" cy="10307574"/>
          </a:xfrm>
          <a:prstGeom prst="rect">
            <a:avLst/>
          </a:prstGeom>
        </p:spPr>
      </p:pic>
    </p:spTree>
    <p:extLst>
      <p:ext uri="{BB962C8B-B14F-4D97-AF65-F5344CB8AC3E}">
        <p14:creationId xmlns:p14="http://schemas.microsoft.com/office/powerpoint/2010/main" val="8559922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2"/>
          <a:stretch>
            <a:fillRect/>
          </a:stretch>
        </p:blipFill>
        <p:spPr>
          <a:xfrm>
            <a:off x="819145" y="728647"/>
            <a:ext cx="16442055" cy="8521065"/>
          </a:xfrm>
          <a:prstGeom prst="rect">
            <a:avLst/>
          </a:prstGeom>
        </p:spPr>
      </p:pic>
      <p:sp>
        <p:nvSpPr>
          <p:cNvPr id="5" name="CaixaDeTexto 4"/>
          <p:cNvSpPr txBox="1"/>
          <p:nvPr/>
        </p:nvSpPr>
        <p:spPr>
          <a:xfrm>
            <a:off x="6303818" y="9373748"/>
            <a:ext cx="15475527" cy="400110"/>
          </a:xfrm>
          <a:prstGeom prst="rect">
            <a:avLst/>
          </a:prstGeom>
          <a:noFill/>
        </p:spPr>
        <p:txBody>
          <a:bodyPr wrap="square" rtlCol="0">
            <a:spAutoFit/>
          </a:bodyPr>
          <a:lstStyle/>
          <a:p>
            <a:r>
              <a:rPr lang="en-US" sz="2000" dirty="0"/>
              <a:t>Hamilton </a:t>
            </a:r>
            <a:r>
              <a:rPr lang="en-US" sz="2000" dirty="0" smtClean="0"/>
              <a:t>PW</a:t>
            </a:r>
            <a:r>
              <a:rPr lang="en-US" sz="2000" dirty="0"/>
              <a:t> </a:t>
            </a:r>
            <a:r>
              <a:rPr lang="en-US" sz="2000" dirty="0" smtClean="0"/>
              <a:t>et al. </a:t>
            </a:r>
            <a:r>
              <a:rPr lang="en-US" sz="2000" dirty="0"/>
              <a:t>Digital pathology and image analysis in tissue biomarker research</a:t>
            </a:r>
            <a:r>
              <a:rPr lang="en-US" sz="2000" i="1" dirty="0"/>
              <a:t>. Methods. </a:t>
            </a:r>
            <a:r>
              <a:rPr lang="en-US" sz="2000" dirty="0"/>
              <a:t>2014</a:t>
            </a:r>
            <a:r>
              <a:rPr lang="en-US" dirty="0"/>
              <a:t> </a:t>
            </a:r>
          </a:p>
        </p:txBody>
      </p:sp>
    </p:spTree>
    <p:extLst>
      <p:ext uri="{BB962C8B-B14F-4D97-AF65-F5344CB8AC3E}">
        <p14:creationId xmlns:p14="http://schemas.microsoft.com/office/powerpoint/2010/main" val="21812517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stretch>
            <a:fillRect/>
          </a:stretch>
        </p:blipFill>
        <p:spPr>
          <a:xfrm>
            <a:off x="3227235" y="144162"/>
            <a:ext cx="12053507" cy="9795034"/>
          </a:xfrm>
          <a:prstGeom prst="rect">
            <a:avLst/>
          </a:prstGeom>
        </p:spPr>
      </p:pic>
    </p:spTree>
    <p:extLst>
      <p:ext uri="{BB962C8B-B14F-4D97-AF65-F5344CB8AC3E}">
        <p14:creationId xmlns:p14="http://schemas.microsoft.com/office/powerpoint/2010/main" val="32923811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i="1" dirty="0" err="1" smtClean="0"/>
              <a:t>Machine</a:t>
            </a:r>
            <a:r>
              <a:rPr lang="pt-BR" i="1" dirty="0" smtClean="0"/>
              <a:t> Learning</a:t>
            </a:r>
            <a:endParaRPr lang="en-US" i="1" dirty="0"/>
          </a:p>
        </p:txBody>
      </p:sp>
      <p:sp>
        <p:nvSpPr>
          <p:cNvPr id="3" name="Espaço Reservado para Texto 2"/>
          <p:cNvSpPr>
            <a:spLocks noGrp="1"/>
          </p:cNvSpPr>
          <p:nvPr>
            <p:ph type="body" sz="quarter" idx="10"/>
          </p:nvPr>
        </p:nvSpPr>
        <p:spPr/>
        <p:txBody>
          <a:bodyPr/>
          <a:lstStyle/>
          <a:p>
            <a:r>
              <a:rPr lang="pt-BR" altLang="en-US" sz="3600" dirty="0"/>
              <a:t>“</a:t>
            </a:r>
            <a:r>
              <a:rPr lang="pt-BR" altLang="en-US" sz="3600" i="1" dirty="0"/>
              <a:t>Field </a:t>
            </a:r>
            <a:r>
              <a:rPr lang="pt-BR" altLang="en-US" sz="3600" i="1" dirty="0" err="1"/>
              <a:t>of</a:t>
            </a:r>
            <a:r>
              <a:rPr lang="pt-BR" altLang="en-US" sz="3600" i="1" dirty="0"/>
              <a:t> </a:t>
            </a:r>
            <a:r>
              <a:rPr lang="pt-BR" altLang="en-US" sz="3600" i="1" dirty="0" err="1"/>
              <a:t>study</a:t>
            </a:r>
            <a:r>
              <a:rPr lang="pt-BR" altLang="en-US" sz="3600" i="1" dirty="0"/>
              <a:t> </a:t>
            </a:r>
            <a:r>
              <a:rPr lang="pt-BR" altLang="en-US" sz="3600" i="1" dirty="0" err="1"/>
              <a:t>that</a:t>
            </a:r>
            <a:r>
              <a:rPr lang="pt-BR" altLang="en-US" sz="3600" i="1" dirty="0"/>
              <a:t> </a:t>
            </a:r>
            <a:r>
              <a:rPr lang="pt-BR" altLang="en-US" sz="3600" i="1" dirty="0" err="1"/>
              <a:t>gives</a:t>
            </a:r>
            <a:r>
              <a:rPr lang="pt-BR" altLang="en-US" sz="3600" i="1" dirty="0"/>
              <a:t> </a:t>
            </a:r>
            <a:r>
              <a:rPr lang="pt-BR" altLang="en-US" sz="3600" i="1" dirty="0" err="1"/>
              <a:t>computers</a:t>
            </a:r>
            <a:r>
              <a:rPr lang="pt-BR" altLang="en-US" sz="3600" i="1" dirty="0"/>
              <a:t> </a:t>
            </a:r>
            <a:r>
              <a:rPr lang="pt-BR" altLang="en-US" sz="3600" i="1" dirty="0" err="1"/>
              <a:t>the</a:t>
            </a:r>
            <a:r>
              <a:rPr lang="pt-BR" altLang="en-US" sz="3600" i="1" dirty="0"/>
              <a:t> </a:t>
            </a:r>
            <a:r>
              <a:rPr lang="pt-BR" altLang="en-US" sz="3600" i="1" dirty="0" err="1"/>
              <a:t>ability</a:t>
            </a:r>
            <a:r>
              <a:rPr lang="pt-BR" altLang="en-US" sz="3600" i="1" dirty="0"/>
              <a:t> </a:t>
            </a:r>
            <a:r>
              <a:rPr lang="pt-BR" altLang="en-US" sz="3600" i="1" dirty="0" err="1"/>
              <a:t>to</a:t>
            </a:r>
            <a:r>
              <a:rPr lang="pt-BR" altLang="en-US" sz="3600" i="1" dirty="0"/>
              <a:t> </a:t>
            </a:r>
            <a:r>
              <a:rPr lang="pt-BR" altLang="en-US" sz="3600" i="1" dirty="0" err="1"/>
              <a:t>learn</a:t>
            </a:r>
            <a:r>
              <a:rPr lang="pt-BR" altLang="en-US" sz="3600" i="1" dirty="0"/>
              <a:t> </a:t>
            </a:r>
            <a:r>
              <a:rPr lang="pt-BR" altLang="en-US" sz="3600" i="1" dirty="0" err="1"/>
              <a:t>without</a:t>
            </a:r>
            <a:r>
              <a:rPr lang="pt-BR" altLang="en-US" sz="3600" i="1" dirty="0"/>
              <a:t> </a:t>
            </a:r>
            <a:r>
              <a:rPr lang="pt-BR" altLang="en-US" sz="3600" i="1" dirty="0" err="1"/>
              <a:t>being</a:t>
            </a:r>
            <a:r>
              <a:rPr lang="pt-BR" altLang="en-US" sz="3600" i="1" dirty="0"/>
              <a:t> </a:t>
            </a:r>
            <a:r>
              <a:rPr lang="pt-BR" altLang="en-US" sz="3600" i="1" dirty="0" err="1"/>
              <a:t>explicitly</a:t>
            </a:r>
            <a:r>
              <a:rPr lang="pt-BR" altLang="en-US" sz="3600" i="1" dirty="0"/>
              <a:t> </a:t>
            </a:r>
            <a:r>
              <a:rPr lang="pt-BR" altLang="en-US" sz="3600" i="1" dirty="0" err="1"/>
              <a:t>programmed</a:t>
            </a:r>
            <a:r>
              <a:rPr lang="pt-BR" altLang="en-US" sz="3600" dirty="0"/>
              <a:t>” (Arthur Samuel, 1959) – software</a:t>
            </a:r>
          </a:p>
          <a:p>
            <a:r>
              <a:rPr lang="pt-BR" altLang="en-US" sz="3600" dirty="0"/>
              <a:t>Classe de algoritmos computacionais que constroem modelos principalmente para </a:t>
            </a:r>
            <a:r>
              <a:rPr lang="pt-BR" altLang="en-US" sz="3600" b="1" dirty="0"/>
              <a:t>classificação </a:t>
            </a:r>
            <a:r>
              <a:rPr lang="pt-BR" altLang="en-US" sz="3600" dirty="0"/>
              <a:t>e </a:t>
            </a:r>
            <a:r>
              <a:rPr lang="pt-BR" altLang="en-US" sz="3600" b="1" dirty="0"/>
              <a:t>predição</a:t>
            </a:r>
            <a:r>
              <a:rPr lang="pt-BR" altLang="en-US" sz="3600" dirty="0"/>
              <a:t>, a partir de dados (</a:t>
            </a:r>
            <a:r>
              <a:rPr lang="pt-BR" altLang="en-US" sz="3600" dirty="0" smtClean="0"/>
              <a:t>atributos/características/</a:t>
            </a:r>
            <a:r>
              <a:rPr lang="pt-BR" altLang="en-US" sz="3600" i="1" dirty="0" err="1" smtClean="0"/>
              <a:t>features</a:t>
            </a:r>
            <a:r>
              <a:rPr lang="pt-BR" altLang="en-US" sz="3600" dirty="0"/>
              <a:t>) existentes, resultando em um</a:t>
            </a:r>
            <a:r>
              <a:rPr lang="pt-BR" altLang="en-US" sz="3600" i="1" dirty="0"/>
              <a:t> output </a:t>
            </a:r>
            <a:r>
              <a:rPr lang="pt-BR" altLang="en-US" sz="3600" dirty="0"/>
              <a:t>específico - simplificadamente, descobrir diferenças e/ou semelhanças, bem como padrões, entre grupos (</a:t>
            </a:r>
            <a:r>
              <a:rPr lang="pt-BR" altLang="en-US" sz="3600" i="1" dirty="0"/>
              <a:t>sets</a:t>
            </a:r>
            <a:r>
              <a:rPr lang="pt-BR" altLang="en-US" sz="3600" dirty="0"/>
              <a:t>) de coisas </a:t>
            </a:r>
            <a:r>
              <a:rPr lang="pt-BR" altLang="en-US" sz="3600" dirty="0" smtClean="0"/>
              <a:t>quaisquer</a:t>
            </a:r>
          </a:p>
          <a:p>
            <a:r>
              <a:rPr lang="pt-BR" sz="3600" dirty="0"/>
              <a:t>O computador aprende </a:t>
            </a:r>
            <a:r>
              <a:rPr lang="pt-BR" sz="3600" u="sng" dirty="0"/>
              <a:t>conceitos</a:t>
            </a:r>
            <a:r>
              <a:rPr lang="pt-BR" sz="3600" dirty="0"/>
              <a:t> </a:t>
            </a:r>
            <a:r>
              <a:rPr lang="pt-BR" sz="3600" dirty="0" smtClean="0"/>
              <a:t>por </a:t>
            </a:r>
            <a:r>
              <a:rPr lang="pt-BR" sz="3600" dirty="0"/>
              <a:t>experiência, usando-a para melhorar sua performance, e não apenas segue um </a:t>
            </a:r>
            <a:r>
              <a:rPr lang="pt-BR" sz="3600" i="1" dirty="0"/>
              <a:t>set </a:t>
            </a:r>
            <a:r>
              <a:rPr lang="pt-BR" sz="3600" dirty="0"/>
              <a:t>de instruções </a:t>
            </a:r>
            <a:r>
              <a:rPr lang="pt-BR" sz="3600" dirty="0" smtClean="0"/>
              <a:t>explícitas</a:t>
            </a:r>
            <a:endParaRPr lang="pt-BR" altLang="en-US" sz="3600" dirty="0" smtClean="0"/>
          </a:p>
          <a:p>
            <a:r>
              <a:rPr lang="pt-BR" sz="3600" dirty="0"/>
              <a:t>A habilidade fundamental de qualquer ML é </a:t>
            </a:r>
            <a:r>
              <a:rPr lang="pt-BR" sz="3600" b="1" dirty="0"/>
              <a:t>generalizar</a:t>
            </a:r>
            <a:r>
              <a:rPr lang="pt-BR" sz="3600" dirty="0"/>
              <a:t>, ou seja, dar </a:t>
            </a:r>
            <a:r>
              <a:rPr lang="pt-BR" sz="3600" i="1" dirty="0"/>
              <a:t>outputs</a:t>
            </a:r>
            <a:r>
              <a:rPr lang="pt-BR" sz="3600" dirty="0"/>
              <a:t> “corretos” a partir de </a:t>
            </a:r>
            <a:r>
              <a:rPr lang="pt-BR" sz="3600" i="1" dirty="0"/>
              <a:t>inputs</a:t>
            </a:r>
            <a:r>
              <a:rPr lang="pt-BR" sz="3600" dirty="0"/>
              <a:t> nunca vistos antes</a:t>
            </a:r>
          </a:p>
          <a:p>
            <a:endParaRPr lang="pt-BR" altLang="en-US" sz="3600" dirty="0"/>
          </a:p>
          <a:p>
            <a:endParaRPr lang="en-US" dirty="0"/>
          </a:p>
        </p:txBody>
      </p:sp>
    </p:spTree>
    <p:extLst>
      <p:ext uri="{BB962C8B-B14F-4D97-AF65-F5344CB8AC3E}">
        <p14:creationId xmlns:p14="http://schemas.microsoft.com/office/powerpoint/2010/main" val="209086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i="1" dirty="0" err="1"/>
              <a:t>Machine</a:t>
            </a:r>
            <a:r>
              <a:rPr lang="pt-BR" i="1" dirty="0"/>
              <a:t> Learning</a:t>
            </a:r>
            <a:endParaRPr lang="en-US" dirty="0"/>
          </a:p>
        </p:txBody>
      </p:sp>
      <p:sp>
        <p:nvSpPr>
          <p:cNvPr id="3" name="Espaço Reservado para Texto 2"/>
          <p:cNvSpPr>
            <a:spLocks noGrp="1"/>
          </p:cNvSpPr>
          <p:nvPr>
            <p:ph type="body" sz="quarter" idx="10"/>
          </p:nvPr>
        </p:nvSpPr>
        <p:spPr/>
        <p:txBody>
          <a:bodyPr/>
          <a:lstStyle/>
          <a:p>
            <a:r>
              <a:rPr lang="pt-BR" altLang="en-US" sz="3600" dirty="0"/>
              <a:t>Todos os tipos de ML necessitam de </a:t>
            </a:r>
            <a:r>
              <a:rPr lang="pt-BR" altLang="en-US" sz="3600" b="1" dirty="0"/>
              <a:t>treinamento </a:t>
            </a:r>
          </a:p>
          <a:p>
            <a:r>
              <a:rPr lang="pt-BR" altLang="en-US" sz="3600" i="1" dirty="0" err="1"/>
              <a:t>Shallow</a:t>
            </a:r>
            <a:r>
              <a:rPr lang="pt-BR" altLang="en-US" sz="3600" i="1" dirty="0"/>
              <a:t> </a:t>
            </a:r>
            <a:r>
              <a:rPr lang="pt-BR" altLang="en-US" sz="3600" i="1" dirty="0" err="1"/>
              <a:t>learning</a:t>
            </a:r>
            <a:r>
              <a:rPr lang="pt-BR" altLang="en-US" sz="3600" dirty="0"/>
              <a:t>: sem camadas “escondidas”, </a:t>
            </a:r>
            <a:r>
              <a:rPr lang="pt-BR" altLang="en-US" sz="3600" i="1" dirty="0" err="1"/>
              <a:t>feature</a:t>
            </a:r>
            <a:r>
              <a:rPr lang="pt-BR" altLang="en-US" sz="3600" i="1" dirty="0"/>
              <a:t> </a:t>
            </a:r>
            <a:r>
              <a:rPr lang="pt-BR" altLang="en-US" sz="3600" i="1" dirty="0" err="1"/>
              <a:t>engineering</a:t>
            </a:r>
            <a:r>
              <a:rPr lang="pt-BR" altLang="en-US" sz="3600" i="1" dirty="0"/>
              <a:t> </a:t>
            </a:r>
            <a:r>
              <a:rPr lang="pt-BR" altLang="en-US" sz="3600" dirty="0"/>
              <a:t>(necessita do programador criando o set de dados)</a:t>
            </a:r>
          </a:p>
          <a:p>
            <a:r>
              <a:rPr lang="pt-BR" altLang="en-US" sz="3600" i="1" dirty="0" err="1"/>
              <a:t>Deep</a:t>
            </a:r>
            <a:r>
              <a:rPr lang="pt-BR" altLang="en-US" sz="3600" i="1" dirty="0"/>
              <a:t> </a:t>
            </a:r>
            <a:r>
              <a:rPr lang="pt-BR" altLang="en-US" sz="3600" i="1" dirty="0" err="1"/>
              <a:t>learning</a:t>
            </a:r>
            <a:r>
              <a:rPr lang="pt-BR" altLang="en-US" sz="3600" i="1" dirty="0"/>
              <a:t>: </a:t>
            </a:r>
            <a:r>
              <a:rPr lang="pt-BR" altLang="en-US" sz="3600" dirty="0"/>
              <a:t>múltiplas camadas, </a:t>
            </a:r>
            <a:r>
              <a:rPr lang="pt-BR" altLang="en-US" sz="3600" i="1" dirty="0" err="1"/>
              <a:t>feature</a:t>
            </a:r>
            <a:r>
              <a:rPr lang="pt-BR" altLang="en-US" sz="3600" i="1" dirty="0"/>
              <a:t> </a:t>
            </a:r>
            <a:r>
              <a:rPr lang="pt-BR" altLang="en-US" sz="3600" i="1" dirty="0" err="1"/>
              <a:t>learning</a:t>
            </a:r>
            <a:r>
              <a:rPr lang="pt-BR" altLang="en-US" sz="3600" i="1" dirty="0"/>
              <a:t> </a:t>
            </a:r>
            <a:r>
              <a:rPr lang="pt-BR" altLang="en-US" sz="3600" dirty="0"/>
              <a:t>(atua “por conta própria” diretamente dos dados)</a:t>
            </a:r>
            <a:endParaRPr lang="en-US" altLang="en-US" sz="3600" i="1" dirty="0"/>
          </a:p>
          <a:p>
            <a:endParaRPr lang="en-US" dirty="0"/>
          </a:p>
        </p:txBody>
      </p:sp>
    </p:spTree>
    <p:extLst>
      <p:ext uri="{BB962C8B-B14F-4D97-AF65-F5344CB8AC3E}">
        <p14:creationId xmlns:p14="http://schemas.microsoft.com/office/powerpoint/2010/main" val="411470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Treinamento</a:t>
            </a:r>
            <a:endParaRPr lang="en-US" dirty="0"/>
          </a:p>
        </p:txBody>
      </p:sp>
      <p:sp>
        <p:nvSpPr>
          <p:cNvPr id="3" name="Espaço Reservado para Texto 2"/>
          <p:cNvSpPr>
            <a:spLocks noGrp="1"/>
          </p:cNvSpPr>
          <p:nvPr>
            <p:ph type="body" sz="quarter" idx="10"/>
          </p:nvPr>
        </p:nvSpPr>
        <p:spPr/>
        <p:txBody>
          <a:bodyPr/>
          <a:lstStyle/>
          <a:p>
            <a:pPr>
              <a:defRPr/>
            </a:pPr>
            <a:r>
              <a:rPr lang="pt-BR" sz="3600" dirty="0"/>
              <a:t>Exemplos conhecidos - “</a:t>
            </a:r>
            <a:r>
              <a:rPr lang="pt-BR" sz="3600" i="1" dirty="0"/>
              <a:t>training set</a:t>
            </a:r>
            <a:r>
              <a:rPr lang="pt-BR" sz="3600" dirty="0"/>
              <a:t>” </a:t>
            </a:r>
          </a:p>
          <a:p>
            <a:pPr>
              <a:defRPr/>
            </a:pPr>
            <a:r>
              <a:rPr lang="pt-BR" sz="3600" dirty="0"/>
              <a:t>Exemplos conhecidos para teste - “</a:t>
            </a:r>
            <a:r>
              <a:rPr lang="pt-BR" sz="3600" i="1" dirty="0" err="1"/>
              <a:t>validation</a:t>
            </a:r>
            <a:r>
              <a:rPr lang="pt-BR" sz="3600" i="1" dirty="0"/>
              <a:t>/</a:t>
            </a:r>
            <a:r>
              <a:rPr lang="pt-BR" sz="3600" i="1" dirty="0" err="1"/>
              <a:t>test</a:t>
            </a:r>
            <a:r>
              <a:rPr lang="pt-BR" sz="3600" i="1" dirty="0"/>
              <a:t> set</a:t>
            </a:r>
            <a:r>
              <a:rPr lang="pt-BR" sz="3600" dirty="0"/>
              <a:t>”, “a máquina aprendeu?”</a:t>
            </a:r>
          </a:p>
          <a:p>
            <a:pPr>
              <a:defRPr/>
            </a:pPr>
            <a:r>
              <a:rPr lang="pt-BR" sz="3600" dirty="0"/>
              <a:t>Tipos de treinamento:</a:t>
            </a:r>
          </a:p>
          <a:p>
            <a:pPr>
              <a:defRPr/>
            </a:pPr>
            <a:r>
              <a:rPr lang="pt-BR" sz="3600" i="1" dirty="0" smtClean="0"/>
              <a:t>. </a:t>
            </a:r>
            <a:r>
              <a:rPr lang="pt-BR" sz="3600" i="1" dirty="0" err="1" smtClean="0"/>
              <a:t>Supervised</a:t>
            </a:r>
            <a:r>
              <a:rPr lang="pt-BR" sz="3600" i="1" dirty="0" smtClean="0"/>
              <a:t> </a:t>
            </a:r>
            <a:r>
              <a:rPr lang="pt-BR" sz="3600" i="1" dirty="0"/>
              <a:t>Learning</a:t>
            </a:r>
          </a:p>
          <a:p>
            <a:pPr>
              <a:defRPr/>
            </a:pPr>
            <a:r>
              <a:rPr lang="pt-BR" sz="3600" i="1" dirty="0" smtClean="0"/>
              <a:t>. </a:t>
            </a:r>
            <a:r>
              <a:rPr lang="pt-BR" sz="3600" i="1" dirty="0" err="1" smtClean="0"/>
              <a:t>Unsupervised</a:t>
            </a:r>
            <a:r>
              <a:rPr lang="pt-BR" sz="3600" i="1" dirty="0" smtClean="0"/>
              <a:t> </a:t>
            </a:r>
            <a:r>
              <a:rPr lang="pt-BR" sz="3600" i="1" dirty="0"/>
              <a:t>Learning</a:t>
            </a:r>
          </a:p>
          <a:p>
            <a:pPr>
              <a:defRPr/>
            </a:pPr>
            <a:r>
              <a:rPr lang="pt-BR" sz="3600" i="1" dirty="0" smtClean="0"/>
              <a:t>. </a:t>
            </a:r>
            <a:r>
              <a:rPr lang="pt-BR" sz="3600" i="1" dirty="0" err="1" smtClean="0"/>
              <a:t>Transfer</a:t>
            </a:r>
            <a:r>
              <a:rPr lang="pt-BR" sz="3600" i="1" dirty="0" smtClean="0"/>
              <a:t> Learning</a:t>
            </a:r>
          </a:p>
          <a:p>
            <a:pPr>
              <a:defRPr/>
            </a:pPr>
            <a:r>
              <a:rPr lang="pt-BR" sz="3600" i="1" dirty="0" smtClean="0"/>
              <a:t>. </a:t>
            </a:r>
            <a:r>
              <a:rPr lang="pt-BR" sz="3600" i="1" dirty="0" err="1" smtClean="0"/>
              <a:t>Reinforcement</a:t>
            </a:r>
            <a:r>
              <a:rPr lang="pt-BR" sz="3600" i="1" dirty="0" smtClean="0"/>
              <a:t> </a:t>
            </a:r>
            <a:r>
              <a:rPr lang="pt-BR" sz="3600" i="1" dirty="0"/>
              <a:t>Learning</a:t>
            </a:r>
          </a:p>
          <a:p>
            <a:endParaRPr lang="en-US" dirty="0"/>
          </a:p>
        </p:txBody>
      </p:sp>
    </p:spTree>
    <p:extLst>
      <p:ext uri="{BB962C8B-B14F-4D97-AF65-F5344CB8AC3E}">
        <p14:creationId xmlns:p14="http://schemas.microsoft.com/office/powerpoint/2010/main" val="195392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2"/>
          <a:stretch>
            <a:fillRect/>
          </a:stretch>
        </p:blipFill>
        <p:spPr>
          <a:xfrm>
            <a:off x="1243773" y="320411"/>
            <a:ext cx="15713202" cy="8938260"/>
          </a:xfrm>
          <a:prstGeom prst="rect">
            <a:avLst/>
          </a:prstGeom>
        </p:spPr>
      </p:pic>
      <p:sp>
        <p:nvSpPr>
          <p:cNvPr id="5" name="CaixaDeTexto 2"/>
          <p:cNvSpPr txBox="1">
            <a:spLocks noChangeArrowheads="1"/>
          </p:cNvSpPr>
          <p:nvPr/>
        </p:nvSpPr>
        <p:spPr bwMode="auto">
          <a:xfrm>
            <a:off x="1931832" y="9279266"/>
            <a:ext cx="148579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en-US" sz="2000" dirty="0" err="1"/>
              <a:t>Rashidi</a:t>
            </a:r>
            <a:r>
              <a:rPr lang="pt-BR" altLang="en-US" sz="2000" dirty="0"/>
              <a:t> HH et al. </a:t>
            </a:r>
            <a:r>
              <a:rPr lang="en-US" sz="2000" dirty="0"/>
              <a:t>Artificial Intelligence and Machine Learning in Pathology: The Present Landscape of Supervised Methods. </a:t>
            </a:r>
            <a:r>
              <a:rPr lang="pt-BR" altLang="en-US" sz="2000" i="1" dirty="0" err="1" smtClean="0"/>
              <a:t>Acad</a:t>
            </a:r>
            <a:r>
              <a:rPr lang="pt-BR" altLang="en-US" sz="2000" i="1" dirty="0" smtClean="0"/>
              <a:t> </a:t>
            </a:r>
            <a:r>
              <a:rPr lang="pt-BR" altLang="en-US" sz="2000" i="1" dirty="0" err="1"/>
              <a:t>Pathol</a:t>
            </a:r>
            <a:r>
              <a:rPr lang="pt-BR" altLang="en-US" sz="2000" i="1" dirty="0"/>
              <a:t>. </a:t>
            </a:r>
            <a:r>
              <a:rPr lang="pt-BR" altLang="en-US" sz="2000" dirty="0"/>
              <a:t>2019</a:t>
            </a:r>
            <a:endParaRPr lang="en-US" altLang="en-US" sz="2000" dirty="0"/>
          </a:p>
        </p:txBody>
      </p:sp>
    </p:spTree>
    <p:extLst>
      <p:ext uri="{BB962C8B-B14F-4D97-AF65-F5344CB8AC3E}">
        <p14:creationId xmlns:p14="http://schemas.microsoft.com/office/powerpoint/2010/main" val="10345128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2"/>
          <a:stretch>
            <a:fillRect/>
          </a:stretch>
        </p:blipFill>
        <p:spPr>
          <a:xfrm>
            <a:off x="429003" y="402457"/>
            <a:ext cx="7715250" cy="2900363"/>
          </a:xfrm>
          <a:prstGeom prst="rect">
            <a:avLst/>
          </a:prstGeom>
        </p:spPr>
      </p:pic>
      <p:pic>
        <p:nvPicPr>
          <p:cNvPr id="5" name="Imagem 4"/>
          <p:cNvPicPr>
            <a:picLocks noChangeAspect="1"/>
          </p:cNvPicPr>
          <p:nvPr/>
        </p:nvPicPr>
        <p:blipFill>
          <a:blip r:embed="rId3"/>
          <a:stretch>
            <a:fillRect/>
          </a:stretch>
        </p:blipFill>
        <p:spPr>
          <a:xfrm>
            <a:off x="4659533" y="163948"/>
            <a:ext cx="9229725" cy="9544050"/>
          </a:xfrm>
          <a:prstGeom prst="rect">
            <a:avLst/>
          </a:prstGeom>
        </p:spPr>
      </p:pic>
    </p:spTree>
    <p:extLst>
      <p:ext uri="{BB962C8B-B14F-4D97-AF65-F5344CB8AC3E}">
        <p14:creationId xmlns:p14="http://schemas.microsoft.com/office/powerpoint/2010/main" val="209927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0"/>
          </p:nvPr>
        </p:nvSpPr>
        <p:spPr/>
        <p:txBody>
          <a:bodyPr/>
          <a:lstStyle/>
          <a:p>
            <a:endParaRPr lang="en-US"/>
          </a:p>
        </p:txBody>
      </p:sp>
      <p:sp>
        <p:nvSpPr>
          <p:cNvPr id="3" name="Título 2"/>
          <p:cNvSpPr>
            <a:spLocks noGrp="1"/>
          </p:cNvSpPr>
          <p:nvPr>
            <p:ph type="title"/>
          </p:nvPr>
        </p:nvSpPr>
        <p:spPr/>
        <p:txBody>
          <a:bodyPr/>
          <a:lstStyle/>
          <a:p>
            <a:endParaRPr lang="en-US"/>
          </a:p>
        </p:txBody>
      </p:sp>
      <p:pic>
        <p:nvPicPr>
          <p:cNvPr id="4" name="Imagem 3"/>
          <p:cNvPicPr>
            <a:picLocks noChangeAspect="1"/>
          </p:cNvPicPr>
          <p:nvPr/>
        </p:nvPicPr>
        <p:blipFill>
          <a:blip r:embed="rId3"/>
          <a:stretch>
            <a:fillRect/>
          </a:stretch>
        </p:blipFill>
        <p:spPr>
          <a:xfrm>
            <a:off x="1614056" y="110838"/>
            <a:ext cx="15430500" cy="9026843"/>
          </a:xfrm>
          <a:prstGeom prst="rect">
            <a:avLst/>
          </a:prstGeom>
        </p:spPr>
      </p:pic>
      <p:sp>
        <p:nvSpPr>
          <p:cNvPr id="5" name="CaixaDeTexto 4"/>
          <p:cNvSpPr txBox="1"/>
          <p:nvPr/>
        </p:nvSpPr>
        <p:spPr>
          <a:xfrm>
            <a:off x="2292824" y="9441167"/>
            <a:ext cx="15280862" cy="400110"/>
          </a:xfrm>
          <a:prstGeom prst="rect">
            <a:avLst/>
          </a:prstGeom>
          <a:noFill/>
        </p:spPr>
        <p:txBody>
          <a:bodyPr wrap="square" rtlCol="0">
            <a:spAutoFit/>
          </a:bodyPr>
          <a:lstStyle/>
          <a:p>
            <a:r>
              <a:rPr lang="en-US" sz="2000" dirty="0"/>
              <a:t>Swanson </a:t>
            </a:r>
            <a:r>
              <a:rPr lang="en-US" sz="2000" dirty="0" smtClean="0"/>
              <a:t>K</a:t>
            </a:r>
            <a:r>
              <a:rPr lang="en-US" sz="2000" dirty="0"/>
              <a:t> </a:t>
            </a:r>
            <a:r>
              <a:rPr lang="en-US" sz="2000" dirty="0" smtClean="0"/>
              <a:t>et al. </a:t>
            </a:r>
            <a:r>
              <a:rPr lang="en-US" sz="2000" dirty="0"/>
              <a:t>From patterns to patients: Advances in clinical machine learning for cancer diagnosis, prognosis, and treatment. </a:t>
            </a:r>
            <a:r>
              <a:rPr lang="en-US" sz="2000" i="1" dirty="0"/>
              <a:t>Cell.</a:t>
            </a:r>
            <a:r>
              <a:rPr lang="en-US" sz="2000" dirty="0"/>
              <a:t> 2023</a:t>
            </a:r>
          </a:p>
        </p:txBody>
      </p:sp>
    </p:spTree>
    <p:extLst>
      <p:ext uri="{BB962C8B-B14F-4D97-AF65-F5344CB8AC3E}">
        <p14:creationId xmlns:p14="http://schemas.microsoft.com/office/powerpoint/2010/main" val="12377439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stretch>
            <a:fillRect/>
          </a:stretch>
        </p:blipFill>
        <p:spPr>
          <a:xfrm>
            <a:off x="3227235" y="144162"/>
            <a:ext cx="12053507" cy="9795034"/>
          </a:xfrm>
          <a:prstGeom prst="rect">
            <a:avLst/>
          </a:prstGeom>
        </p:spPr>
      </p:pic>
    </p:spTree>
    <p:extLst>
      <p:ext uri="{BB962C8B-B14F-4D97-AF65-F5344CB8AC3E}">
        <p14:creationId xmlns:p14="http://schemas.microsoft.com/office/powerpoint/2010/main" val="16453043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altLang="en-US" i="1" dirty="0" smtClean="0"/>
              <a:t>(Artificial) Neural </a:t>
            </a:r>
            <a:r>
              <a:rPr lang="pt-BR" altLang="en-US" i="1" dirty="0"/>
              <a:t>Networks</a:t>
            </a:r>
            <a:endParaRPr lang="en-US" dirty="0"/>
          </a:p>
        </p:txBody>
      </p:sp>
      <p:sp>
        <p:nvSpPr>
          <p:cNvPr id="3" name="Espaço Reservado para Texto 2"/>
          <p:cNvSpPr>
            <a:spLocks noGrp="1"/>
          </p:cNvSpPr>
          <p:nvPr>
            <p:ph type="body" sz="quarter" idx="10"/>
          </p:nvPr>
        </p:nvSpPr>
        <p:spPr/>
        <p:txBody>
          <a:bodyPr/>
          <a:lstStyle/>
          <a:p>
            <a:r>
              <a:rPr lang="pt-BR" altLang="en-US" sz="3600" dirty="0"/>
              <a:t>C</a:t>
            </a:r>
            <a:r>
              <a:rPr lang="pt-BR" altLang="en-US" sz="3600" dirty="0" smtClean="0"/>
              <a:t>onstrução </a:t>
            </a:r>
            <a:r>
              <a:rPr lang="pt-BR" altLang="en-US" sz="3600" dirty="0"/>
              <a:t>em multicamadas (</a:t>
            </a:r>
            <a:r>
              <a:rPr lang="pt-BR" altLang="en-US" sz="3600" i="1" dirty="0" err="1"/>
              <a:t>multi-layered</a:t>
            </a:r>
            <a:r>
              <a:rPr lang="pt-BR" altLang="en-US" sz="3600" dirty="0"/>
              <a:t>) - </a:t>
            </a:r>
            <a:r>
              <a:rPr lang="pt-BR" altLang="en-US" sz="3600" i="1" dirty="0" err="1"/>
              <a:t>Deep</a:t>
            </a:r>
            <a:r>
              <a:rPr lang="pt-BR" altLang="en-US" sz="3600" i="1" dirty="0"/>
              <a:t> </a:t>
            </a:r>
            <a:r>
              <a:rPr lang="pt-BR" altLang="en-US" sz="3600" i="1" dirty="0" err="1"/>
              <a:t>learning</a:t>
            </a:r>
            <a:r>
              <a:rPr lang="pt-BR" altLang="en-US" sz="3600" dirty="0"/>
              <a:t>; maior número de camadas, maior complexidade de tarefas</a:t>
            </a:r>
          </a:p>
          <a:p>
            <a:r>
              <a:rPr lang="pt-BR" altLang="en-US" sz="3600" dirty="0"/>
              <a:t>Estrutura baseada </a:t>
            </a:r>
            <a:r>
              <a:rPr lang="pt-BR" altLang="en-US" sz="3600" u="sng" dirty="0"/>
              <a:t>vagamente</a:t>
            </a:r>
            <a:r>
              <a:rPr lang="pt-BR" altLang="en-US" sz="3600" dirty="0"/>
              <a:t> no funcionamento do SNC, que é muito </a:t>
            </a:r>
            <a:r>
              <a:rPr lang="pt-BR" altLang="en-US" sz="3600" dirty="0" smtClean="0"/>
              <a:t>complexo</a:t>
            </a:r>
            <a:endParaRPr lang="en-US" altLang="en-US" sz="3600" dirty="0"/>
          </a:p>
          <a:p>
            <a:endParaRPr lang="en-US" dirty="0"/>
          </a:p>
        </p:txBody>
      </p:sp>
    </p:spTree>
    <p:extLst>
      <p:ext uri="{BB962C8B-B14F-4D97-AF65-F5344CB8AC3E}">
        <p14:creationId xmlns:p14="http://schemas.microsoft.com/office/powerpoint/2010/main" val="422946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00325" y="525593"/>
            <a:ext cx="16287350" cy="1216131"/>
          </a:xfrm>
        </p:spPr>
        <p:txBody>
          <a:bodyPr/>
          <a:lstStyle/>
          <a:p>
            <a:r>
              <a:rPr lang="pt-BR" dirty="0"/>
              <a:t>Declaração de Conflito de Interesse</a:t>
            </a:r>
          </a:p>
        </p:txBody>
      </p:sp>
      <p:sp>
        <p:nvSpPr>
          <p:cNvPr id="3" name="Espaço Reservado para Texto 2"/>
          <p:cNvSpPr>
            <a:spLocks noGrp="1"/>
          </p:cNvSpPr>
          <p:nvPr>
            <p:ph type="body" sz="quarter" idx="10"/>
          </p:nvPr>
        </p:nvSpPr>
        <p:spPr>
          <a:xfrm>
            <a:off x="1000125" y="3113323"/>
            <a:ext cx="16287750" cy="4926269"/>
          </a:xfrm>
        </p:spPr>
        <p:txBody>
          <a:bodyPr/>
          <a:lstStyle/>
          <a:p>
            <a:r>
              <a:rPr lang="pt-BR" dirty="0" smtClean="0"/>
              <a:t>Dr. Fernando P. Frassetto </a:t>
            </a:r>
            <a:r>
              <a:rPr lang="pt-BR" dirty="0"/>
              <a:t>afirma </a:t>
            </a:r>
            <a:r>
              <a:rPr lang="pt-BR" dirty="0" smtClean="0"/>
              <a:t>não </a:t>
            </a:r>
            <a:r>
              <a:rPr lang="pt-BR" dirty="0"/>
              <a:t>ter conflito</a:t>
            </a:r>
            <a:br>
              <a:rPr lang="pt-BR" dirty="0"/>
            </a:br>
            <a:r>
              <a:rPr lang="pt-BR" dirty="0"/>
              <a:t> de interesse a declarar</a:t>
            </a:r>
          </a:p>
          <a:p>
            <a:pPr>
              <a:lnSpc>
                <a:spcPts val="4000"/>
              </a:lnSpc>
            </a:pPr>
            <a:endParaRPr lang="pt-BR" sz="3000" dirty="0"/>
          </a:p>
          <a:p>
            <a:pPr>
              <a:lnSpc>
                <a:spcPts val="4000"/>
              </a:lnSpc>
            </a:pPr>
            <a:r>
              <a:rPr lang="pt-BR" sz="2600" dirty="0"/>
              <a:t>Exigência da RDC Nº 96/08 da ANVISA</a:t>
            </a:r>
          </a:p>
          <a:p>
            <a:endParaRPr lang="pt-BR" dirty="0"/>
          </a:p>
        </p:txBody>
      </p:sp>
      <p:pic>
        <p:nvPicPr>
          <p:cNvPr id="4" name="Imagem 3"/>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5882874" y="1690912"/>
            <a:ext cx="6522253" cy="515258"/>
          </a:xfrm>
          <a:prstGeom prst="rect">
            <a:avLst/>
          </a:prstGeom>
        </p:spPr>
      </p:pic>
    </p:spTree>
    <p:extLst>
      <p:ext uri="{BB962C8B-B14F-4D97-AF65-F5344CB8AC3E}">
        <p14:creationId xmlns:p14="http://schemas.microsoft.com/office/powerpoint/2010/main" val="11618598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Picture 2" descr="https://lh5.googleusercontent.com/oOEqccqyYv70Do2j5RteNIcmbG8Hr9HAX6wmgw4gqYmLOPE9x7jMxrPjfnnG363DPhuqva-SepUwdRcS3621DeBOpxr1G-M0RVl5AFIUNXnr0HExPjueX8zqumpafcH7qvnpyYgvDz6Fru5ElHct9IHpXA=s2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232" y="200068"/>
            <a:ext cx="10134600" cy="923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ângulo 3"/>
          <p:cNvSpPr>
            <a:spLocks noChangeArrowheads="1"/>
          </p:cNvSpPr>
          <p:nvPr/>
        </p:nvSpPr>
        <p:spPr bwMode="auto">
          <a:xfrm>
            <a:off x="12241161" y="9438842"/>
            <a:ext cx="51038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000" dirty="0">
                <a:solidFill>
                  <a:srgbClr val="000000"/>
                </a:solidFill>
                <a:latin typeface="Arial" panose="020B0604020202020204" pitchFamily="34" charset="0"/>
              </a:rPr>
              <a:t>Lucy Reading-</a:t>
            </a:r>
            <a:r>
              <a:rPr lang="en-US" altLang="en-US" sz="2000" dirty="0" err="1">
                <a:solidFill>
                  <a:srgbClr val="000000"/>
                </a:solidFill>
                <a:latin typeface="Arial" panose="020B0604020202020204" pitchFamily="34" charset="0"/>
              </a:rPr>
              <a:t>Ikkanda</a:t>
            </a:r>
            <a:r>
              <a:rPr lang="en-US" altLang="en-US" sz="2000" dirty="0">
                <a:solidFill>
                  <a:srgbClr val="000000"/>
                </a:solidFill>
                <a:latin typeface="Arial" panose="020B0604020202020204" pitchFamily="34" charset="0"/>
              </a:rPr>
              <a:t>/Quanta Magazine</a:t>
            </a:r>
            <a:endParaRPr lang="en-US" altLang="en-US" sz="2000" dirty="0"/>
          </a:p>
          <a:p>
            <a:pPr>
              <a:lnSpc>
                <a:spcPct val="100000"/>
              </a:lnSpc>
              <a:spcBef>
                <a:spcPct val="0"/>
              </a:spcBef>
              <a:buFontTx/>
              <a:buNone/>
            </a:pPr>
            <a:r>
              <a:rPr lang="en-US" altLang="en-US" sz="1800" dirty="0"/>
              <a:t/>
            </a:r>
            <a:br>
              <a:rPr lang="en-US" altLang="en-US" sz="1800" dirty="0"/>
            </a:br>
            <a:endParaRPr lang="en-US" altLang="en-US" sz="1800" dirty="0"/>
          </a:p>
        </p:txBody>
      </p:sp>
    </p:spTree>
    <p:extLst>
      <p:ext uri="{BB962C8B-B14F-4D97-AF65-F5344CB8AC3E}">
        <p14:creationId xmlns:p14="http://schemas.microsoft.com/office/powerpoint/2010/main" val="16618151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sz="6600" i="1" dirty="0" err="1" smtClean="0"/>
              <a:t>Convolutional</a:t>
            </a:r>
            <a:r>
              <a:rPr lang="pt-BR" sz="6600" i="1" dirty="0" smtClean="0"/>
              <a:t> </a:t>
            </a:r>
            <a:r>
              <a:rPr lang="pt-BR" sz="6600" i="1" dirty="0"/>
              <a:t>N</a:t>
            </a:r>
            <a:r>
              <a:rPr lang="pt-BR" sz="6600" i="1" dirty="0" smtClean="0"/>
              <a:t>eural Networks</a:t>
            </a:r>
            <a:endParaRPr lang="en-US" sz="6600" i="1" dirty="0"/>
          </a:p>
        </p:txBody>
      </p:sp>
      <p:sp>
        <p:nvSpPr>
          <p:cNvPr id="3" name="Espaço Reservado para Texto 2"/>
          <p:cNvSpPr>
            <a:spLocks noGrp="1"/>
          </p:cNvSpPr>
          <p:nvPr>
            <p:ph type="body" sz="quarter" idx="10"/>
          </p:nvPr>
        </p:nvSpPr>
        <p:spPr/>
        <p:txBody>
          <a:bodyPr/>
          <a:lstStyle/>
          <a:p>
            <a:r>
              <a:rPr lang="pt-BR" altLang="en-US" sz="3600" dirty="0"/>
              <a:t>Superior para </a:t>
            </a:r>
            <a:r>
              <a:rPr lang="pt-BR" altLang="en-US" sz="3600" dirty="0" smtClean="0"/>
              <a:t>análise </a:t>
            </a:r>
            <a:r>
              <a:rPr lang="pt-BR" altLang="en-US" sz="3600" dirty="0"/>
              <a:t>de </a:t>
            </a:r>
            <a:r>
              <a:rPr lang="pt-BR" altLang="en-US" sz="3600" dirty="0" smtClean="0"/>
              <a:t>imagens </a:t>
            </a:r>
            <a:r>
              <a:rPr lang="pt-BR" altLang="en-US" sz="3600" dirty="0"/>
              <a:t>– “assume” que os </a:t>
            </a:r>
            <a:r>
              <a:rPr lang="pt-BR" altLang="en-US" sz="3600" i="1" dirty="0"/>
              <a:t>inputs</a:t>
            </a:r>
            <a:r>
              <a:rPr lang="pt-BR" altLang="en-US" sz="3600" dirty="0"/>
              <a:t> são imagens </a:t>
            </a:r>
          </a:p>
          <a:p>
            <a:r>
              <a:rPr lang="pt-BR" altLang="en-US" sz="3600" dirty="0"/>
              <a:t>Estrutura vagamente similar à do córtex visual - neurônios respondendo a estímulos de apenas uma pequena parte (campo receptivo) do campo visual, mas sobreposição de áreas permitindo a identificação de todo o campo</a:t>
            </a:r>
          </a:p>
          <a:p>
            <a:endParaRPr lang="en-US" dirty="0"/>
          </a:p>
        </p:txBody>
      </p:sp>
      <p:pic>
        <p:nvPicPr>
          <p:cNvPr id="6" name="Imagem 5"/>
          <p:cNvPicPr>
            <a:picLocks noChangeAspect="1"/>
          </p:cNvPicPr>
          <p:nvPr/>
        </p:nvPicPr>
        <p:blipFill>
          <a:blip r:embed="rId2"/>
          <a:stretch>
            <a:fillRect/>
          </a:stretch>
        </p:blipFill>
        <p:spPr>
          <a:xfrm>
            <a:off x="8770075" y="4918710"/>
            <a:ext cx="8115300" cy="4838700"/>
          </a:xfrm>
          <a:prstGeom prst="rect">
            <a:avLst/>
          </a:prstGeom>
        </p:spPr>
      </p:pic>
    </p:spTree>
    <p:extLst>
      <p:ext uri="{BB962C8B-B14F-4D97-AF65-F5344CB8AC3E}">
        <p14:creationId xmlns:p14="http://schemas.microsoft.com/office/powerpoint/2010/main" val="18565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5" name="Image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111" y="239570"/>
            <a:ext cx="6389370" cy="1760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4577" y="1562104"/>
            <a:ext cx="13695045" cy="7813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ixaDeTexto 3"/>
          <p:cNvSpPr txBox="1">
            <a:spLocks noChangeArrowheads="1"/>
          </p:cNvSpPr>
          <p:nvPr/>
        </p:nvSpPr>
        <p:spPr bwMode="auto">
          <a:xfrm>
            <a:off x="9725891" y="9555770"/>
            <a:ext cx="71905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000"/>
              <a:t>https://thepathologist.com/inside-the-lab/learning-the-language</a:t>
            </a:r>
          </a:p>
        </p:txBody>
      </p:sp>
    </p:spTree>
    <p:extLst>
      <p:ext uri="{BB962C8B-B14F-4D97-AF65-F5344CB8AC3E}">
        <p14:creationId xmlns:p14="http://schemas.microsoft.com/office/powerpoint/2010/main" val="13790632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(algumas) Limitações</a:t>
            </a:r>
            <a:endParaRPr lang="en-US" dirty="0"/>
          </a:p>
        </p:txBody>
      </p:sp>
      <p:sp>
        <p:nvSpPr>
          <p:cNvPr id="3" name="Espaço Reservado para Texto 2"/>
          <p:cNvSpPr>
            <a:spLocks noGrp="1"/>
          </p:cNvSpPr>
          <p:nvPr>
            <p:ph type="body" sz="quarter" idx="10"/>
          </p:nvPr>
        </p:nvSpPr>
        <p:spPr/>
        <p:txBody>
          <a:bodyPr/>
          <a:lstStyle/>
          <a:p>
            <a:r>
              <a:rPr lang="pt-BR" altLang="en-US" sz="3600" dirty="0"/>
              <a:t>Necessidade de grande quantidade de dado para treinamento </a:t>
            </a:r>
            <a:r>
              <a:rPr lang="pt-BR" altLang="en-US" sz="3600" dirty="0" smtClean="0"/>
              <a:t>(“</a:t>
            </a:r>
            <a:r>
              <a:rPr lang="pt-BR" altLang="en-US" sz="3600" i="1" dirty="0" smtClean="0"/>
              <a:t>data </a:t>
            </a:r>
            <a:r>
              <a:rPr lang="pt-BR" altLang="en-US" sz="3600" i="1" dirty="0" err="1" smtClean="0"/>
              <a:t>hungry</a:t>
            </a:r>
            <a:r>
              <a:rPr lang="pt-BR" altLang="en-US" sz="3600" i="1" dirty="0" smtClean="0"/>
              <a:t>”</a:t>
            </a:r>
            <a:r>
              <a:rPr lang="pt-BR" altLang="en-US" sz="3600" dirty="0" smtClean="0"/>
              <a:t>)</a:t>
            </a:r>
            <a:endParaRPr lang="pt-BR" altLang="en-US" sz="3600" dirty="0"/>
          </a:p>
          <a:p>
            <a:r>
              <a:rPr lang="pt-BR" altLang="en-US" sz="3600" dirty="0"/>
              <a:t>Dificuldade em entender os mecanismos preditivos (“</a:t>
            </a:r>
            <a:r>
              <a:rPr lang="pt-BR" altLang="en-US" sz="3600" i="1" dirty="0" err="1"/>
              <a:t>black</a:t>
            </a:r>
            <a:r>
              <a:rPr lang="pt-BR" altLang="en-US" sz="3600" i="1" dirty="0"/>
              <a:t> box</a:t>
            </a:r>
            <a:r>
              <a:rPr lang="pt-BR" altLang="en-US" sz="3600" dirty="0"/>
              <a:t>”)</a:t>
            </a:r>
            <a:endParaRPr lang="en-US" altLang="en-US" sz="3600" dirty="0"/>
          </a:p>
          <a:p>
            <a:endParaRPr lang="en-US" sz="3600" dirty="0"/>
          </a:p>
        </p:txBody>
      </p:sp>
    </p:spTree>
    <p:extLst>
      <p:ext uri="{BB962C8B-B14F-4D97-AF65-F5344CB8AC3E}">
        <p14:creationId xmlns:p14="http://schemas.microsoft.com/office/powerpoint/2010/main" val="36401081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ctrTitle"/>
          </p:nvPr>
        </p:nvSpPr>
        <p:spPr/>
        <p:txBody>
          <a:bodyPr/>
          <a:lstStyle/>
          <a:p>
            <a:endParaRPr lang="en-US"/>
          </a:p>
        </p:txBody>
      </p:sp>
      <p:sp>
        <p:nvSpPr>
          <p:cNvPr id="10" name="Espaço Reservado para Texto 9"/>
          <p:cNvSpPr>
            <a:spLocks noGrp="1"/>
          </p:cNvSpPr>
          <p:nvPr>
            <p:ph type="body" sz="quarter" idx="10"/>
          </p:nvPr>
        </p:nvSpPr>
        <p:spPr/>
        <p:txBody>
          <a:bodyPr/>
          <a:lstStyle/>
          <a:p>
            <a:r>
              <a:rPr lang="pt-BR" sz="8800" b="1" dirty="0" smtClean="0"/>
              <a:t>DP, AI e NEUROPATOLOGIA</a:t>
            </a:r>
            <a:endParaRPr lang="en-US" sz="8800" b="1" dirty="0"/>
          </a:p>
        </p:txBody>
      </p:sp>
    </p:spTree>
    <p:extLst>
      <p:ext uri="{BB962C8B-B14F-4D97-AF65-F5344CB8AC3E}">
        <p14:creationId xmlns:p14="http://schemas.microsoft.com/office/powerpoint/2010/main" val="41112107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altLang="en-US" dirty="0"/>
              <a:t>DP, AI e Neuropatologia</a:t>
            </a:r>
            <a:endParaRPr lang="en-US" dirty="0"/>
          </a:p>
        </p:txBody>
      </p:sp>
      <p:sp>
        <p:nvSpPr>
          <p:cNvPr id="3" name="Espaço Reservado para Texto 2"/>
          <p:cNvSpPr>
            <a:spLocks noGrp="1"/>
          </p:cNvSpPr>
          <p:nvPr>
            <p:ph type="body" sz="quarter" idx="10"/>
          </p:nvPr>
        </p:nvSpPr>
        <p:spPr/>
        <p:txBody>
          <a:bodyPr/>
          <a:lstStyle/>
          <a:p>
            <a:r>
              <a:rPr lang="pt-BR" altLang="en-US" sz="3600" dirty="0"/>
              <a:t>Doenças </a:t>
            </a:r>
            <a:r>
              <a:rPr lang="pt-BR" altLang="en-US" sz="3600" dirty="0" err="1"/>
              <a:t>neurodegenerativas</a:t>
            </a:r>
            <a:r>
              <a:rPr lang="pt-BR" altLang="en-US" sz="3600" dirty="0"/>
              <a:t> </a:t>
            </a:r>
          </a:p>
          <a:p>
            <a:r>
              <a:rPr lang="pt-BR" altLang="en-US" sz="3600" dirty="0" err="1" smtClean="0"/>
              <a:t>Neuro</a:t>
            </a:r>
            <a:r>
              <a:rPr lang="pt-BR" altLang="en-US" sz="3600" dirty="0" smtClean="0"/>
              <a:t>-oncologia</a:t>
            </a:r>
            <a:endParaRPr lang="pt-BR" altLang="en-US" sz="3600" dirty="0"/>
          </a:p>
          <a:p>
            <a:r>
              <a:rPr lang="pt-BR" altLang="en-US" sz="3600" dirty="0"/>
              <a:t>Exames </a:t>
            </a:r>
            <a:r>
              <a:rPr lang="pt-BR" altLang="en-US" sz="3600" dirty="0" err="1" smtClean="0"/>
              <a:t>intraoperatórios</a:t>
            </a:r>
            <a:endParaRPr lang="pt-BR" altLang="en-US" sz="3600" dirty="0"/>
          </a:p>
          <a:p>
            <a:r>
              <a:rPr lang="pt-BR" altLang="en-US" sz="3600" i="1" dirty="0" err="1"/>
              <a:t>Spatialomics</a:t>
            </a:r>
            <a:endParaRPr lang="pt-BR" altLang="en-US" sz="3600" i="1" dirty="0"/>
          </a:p>
          <a:p>
            <a:endParaRPr lang="en-US" dirty="0"/>
          </a:p>
        </p:txBody>
      </p:sp>
    </p:spTree>
    <p:extLst>
      <p:ext uri="{BB962C8B-B14F-4D97-AF65-F5344CB8AC3E}">
        <p14:creationId xmlns:p14="http://schemas.microsoft.com/office/powerpoint/2010/main" val="199619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altLang="en-US" dirty="0"/>
              <a:t>DP, AI e Neuropatologia</a:t>
            </a:r>
            <a:endParaRPr lang="en-US" dirty="0"/>
          </a:p>
        </p:txBody>
      </p:sp>
      <p:sp>
        <p:nvSpPr>
          <p:cNvPr id="3" name="Espaço Reservado para Texto 2"/>
          <p:cNvSpPr>
            <a:spLocks noGrp="1"/>
          </p:cNvSpPr>
          <p:nvPr>
            <p:ph type="body" sz="quarter" idx="10"/>
          </p:nvPr>
        </p:nvSpPr>
        <p:spPr/>
        <p:txBody>
          <a:bodyPr/>
          <a:lstStyle/>
          <a:p>
            <a:r>
              <a:rPr lang="en-US" altLang="en-US" i="1" dirty="0" smtClean="0"/>
              <a:t>An </a:t>
            </a:r>
            <a:r>
              <a:rPr lang="en-US" altLang="en-US" i="1" dirty="0"/>
              <a:t>approach tailored to neuropathology would require (1) careful delineation of the machine learning task; (2) construction of a curated image dataset with high-resolution annotations by experts; and (3) extensive model </a:t>
            </a:r>
            <a:r>
              <a:rPr lang="en-US" altLang="en-US" i="1" dirty="0" smtClean="0"/>
              <a:t>interpretability</a:t>
            </a:r>
            <a:endParaRPr lang="en-US" altLang="en-US" dirty="0"/>
          </a:p>
          <a:p>
            <a:r>
              <a:rPr lang="en-US" altLang="en-US" i="1" dirty="0" smtClean="0"/>
              <a:t>(….) Reliable</a:t>
            </a:r>
            <a:r>
              <a:rPr lang="en-US" altLang="en-US" i="1" dirty="0"/>
              <a:t>, scalable, and interpretable </a:t>
            </a:r>
            <a:r>
              <a:rPr lang="en-US" altLang="en-US" i="1" dirty="0" smtClean="0"/>
              <a:t>measures (…)</a:t>
            </a:r>
            <a:endParaRPr lang="pt-BR" i="1" dirty="0" smtClean="0"/>
          </a:p>
          <a:p>
            <a:r>
              <a:rPr lang="en-US" dirty="0" smtClean="0"/>
              <a:t>(Tang Z</a:t>
            </a:r>
            <a:r>
              <a:rPr lang="en-US" dirty="0"/>
              <a:t> </a:t>
            </a:r>
            <a:r>
              <a:rPr lang="en-US" dirty="0" smtClean="0"/>
              <a:t>et al. </a:t>
            </a:r>
            <a:r>
              <a:rPr lang="en-US" dirty="0"/>
              <a:t>Interpretable classification of Alzheimer's disease pathologies with a convolutional neural network pipeline. </a:t>
            </a:r>
            <a:r>
              <a:rPr lang="en-US" i="1" dirty="0"/>
              <a:t>Nat </a:t>
            </a:r>
            <a:r>
              <a:rPr lang="en-US" i="1" dirty="0" err="1"/>
              <a:t>Commun</a:t>
            </a:r>
            <a:r>
              <a:rPr lang="en-US" dirty="0"/>
              <a:t>. </a:t>
            </a:r>
            <a:r>
              <a:rPr lang="en-US" dirty="0" smtClean="0"/>
              <a:t>2019)</a:t>
            </a:r>
          </a:p>
          <a:p>
            <a:r>
              <a:rPr lang="pt-BR" dirty="0" smtClean="0"/>
              <a:t>Mas antes um problema prático...Figuras de mitose.</a:t>
            </a:r>
            <a:endParaRPr lang="en-US" dirty="0"/>
          </a:p>
        </p:txBody>
      </p:sp>
    </p:spTree>
    <p:extLst>
      <p:ext uri="{BB962C8B-B14F-4D97-AF65-F5344CB8AC3E}">
        <p14:creationId xmlns:p14="http://schemas.microsoft.com/office/powerpoint/2010/main" val="383697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dirty="0"/>
          </a:p>
        </p:txBody>
      </p:sp>
      <p:sp>
        <p:nvSpPr>
          <p:cNvPr id="3" name="Espaço Reservado para Texto 2"/>
          <p:cNvSpPr>
            <a:spLocks noGrp="1"/>
          </p:cNvSpPr>
          <p:nvPr>
            <p:ph type="body" sz="quarter" idx="10"/>
          </p:nvPr>
        </p:nvSpPr>
        <p:spPr/>
        <p:txBody>
          <a:bodyPr/>
          <a:lstStyle/>
          <a:p>
            <a:r>
              <a:rPr lang="en-US" altLang="en-US" sz="3600" i="1" dirty="0">
                <a:solidFill>
                  <a:srgbClr val="666666"/>
                </a:solidFill>
              </a:rPr>
              <a:t>In this CNS volume, therefore, where possible, mitotic counts have been expressed as the </a:t>
            </a:r>
            <a:r>
              <a:rPr lang="en-US" altLang="en-US" sz="3600" b="1" i="1" dirty="0">
                <a:solidFill>
                  <a:srgbClr val="666666"/>
                </a:solidFill>
              </a:rPr>
              <a:t>number of mitoses per a defined area in mm</a:t>
            </a:r>
            <a:r>
              <a:rPr lang="en-US" altLang="en-US" sz="3600" b="1" i="1" baseline="30000" dirty="0">
                <a:solidFill>
                  <a:srgbClr val="666666"/>
                </a:solidFill>
              </a:rPr>
              <a:t>2</a:t>
            </a:r>
            <a:r>
              <a:rPr lang="en-US" altLang="en-US" sz="3600" i="1" dirty="0">
                <a:solidFill>
                  <a:srgbClr val="666666"/>
                </a:solidFill>
              </a:rPr>
              <a:t>, as well as per the commonly used denominator of 10 HPF. </a:t>
            </a:r>
          </a:p>
          <a:p>
            <a:r>
              <a:rPr lang="en-US" altLang="en-US" sz="3600" i="1" dirty="0">
                <a:solidFill>
                  <a:srgbClr val="666666"/>
                </a:solidFill>
              </a:rPr>
              <a:t>As an example, the discussion on diagnosis of atypical </a:t>
            </a:r>
            <a:r>
              <a:rPr lang="en-US" altLang="en-US" sz="3600" i="1" dirty="0" err="1">
                <a:solidFill>
                  <a:srgbClr val="666666"/>
                </a:solidFill>
              </a:rPr>
              <a:t>meningiomas</a:t>
            </a:r>
            <a:r>
              <a:rPr lang="en-US" altLang="en-US" sz="3600" i="1" dirty="0">
                <a:solidFill>
                  <a:srgbClr val="666666"/>
                </a:solidFill>
              </a:rPr>
              <a:t> specifies “≥ 2.5 mitoses per mm</a:t>
            </a:r>
            <a:r>
              <a:rPr lang="en-US" altLang="en-US" sz="3600" i="1" baseline="30000" dirty="0">
                <a:solidFill>
                  <a:srgbClr val="666666"/>
                </a:solidFill>
              </a:rPr>
              <a:t>2</a:t>
            </a:r>
            <a:r>
              <a:rPr lang="en-US" altLang="en-US" sz="3600" i="1" dirty="0">
                <a:solidFill>
                  <a:srgbClr val="666666"/>
                </a:solidFill>
              </a:rPr>
              <a:t> (4 mitoses per 10 consecutive 0.16 mm</a:t>
            </a:r>
            <a:r>
              <a:rPr lang="en-US" altLang="en-US" sz="3600" i="1" baseline="30000" dirty="0">
                <a:solidFill>
                  <a:srgbClr val="666666"/>
                </a:solidFill>
              </a:rPr>
              <a:t>2</a:t>
            </a:r>
            <a:r>
              <a:rPr lang="en-US" altLang="en-US" sz="3600" i="1" dirty="0">
                <a:solidFill>
                  <a:srgbClr val="666666"/>
                </a:solidFill>
              </a:rPr>
              <a:t> fields)”. Therefore, a diagnosis of atypical meningioma based on mitotic count requires the finding of </a:t>
            </a:r>
            <a:r>
              <a:rPr lang="en-US" altLang="en-US" sz="3600" b="1" i="1" dirty="0">
                <a:solidFill>
                  <a:srgbClr val="666666"/>
                </a:solidFill>
              </a:rPr>
              <a:t>≥ 4 mitoses within a 1.6 mm</a:t>
            </a:r>
            <a:r>
              <a:rPr lang="en-US" altLang="en-US" sz="3600" b="1" i="1" baseline="30000" dirty="0">
                <a:solidFill>
                  <a:srgbClr val="666666"/>
                </a:solidFill>
              </a:rPr>
              <a:t>2</a:t>
            </a:r>
            <a:r>
              <a:rPr lang="en-US" altLang="en-US" sz="3600" i="1" dirty="0">
                <a:solidFill>
                  <a:srgbClr val="666666"/>
                </a:solidFill>
              </a:rPr>
              <a:t> area. If, for instance, </a:t>
            </a:r>
            <a:r>
              <a:rPr lang="en-US" altLang="en-US" sz="3600" b="1" i="1" dirty="0">
                <a:solidFill>
                  <a:srgbClr val="666666"/>
                </a:solidFill>
              </a:rPr>
              <a:t>one’s ocular or digital field dimensions are &gt; 0.16 mm</a:t>
            </a:r>
            <a:r>
              <a:rPr lang="en-US" altLang="en-US" sz="3600" b="1" i="1" baseline="30000" dirty="0">
                <a:solidFill>
                  <a:srgbClr val="666666"/>
                </a:solidFill>
              </a:rPr>
              <a:t>2</a:t>
            </a:r>
            <a:r>
              <a:rPr lang="en-US" altLang="en-US" sz="3600" b="1" i="1" dirty="0">
                <a:solidFill>
                  <a:srgbClr val="666666"/>
                </a:solidFill>
              </a:rPr>
              <a:t>, then the conversion could come out to only 7 or 8 consecutive high-power fields </a:t>
            </a:r>
            <a:r>
              <a:rPr lang="en-US" altLang="en-US" sz="3600" i="1" dirty="0">
                <a:solidFill>
                  <a:srgbClr val="666666"/>
                </a:solidFill>
              </a:rPr>
              <a:t>rather than 10.</a:t>
            </a:r>
            <a:endParaRPr lang="pt-BR" altLang="en-US" sz="3600" i="1" dirty="0"/>
          </a:p>
          <a:p>
            <a:endParaRPr lang="en-US" sz="3600" dirty="0"/>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713" y="511107"/>
            <a:ext cx="11932920" cy="122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649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HPF e DP</a:t>
            </a:r>
            <a:endParaRPr lang="en-US" dirty="0"/>
          </a:p>
        </p:txBody>
      </p:sp>
      <p:sp>
        <p:nvSpPr>
          <p:cNvPr id="3" name="Espaço Reservado para Texto 2"/>
          <p:cNvSpPr>
            <a:spLocks noGrp="1"/>
          </p:cNvSpPr>
          <p:nvPr>
            <p:ph type="body" sz="quarter" idx="10"/>
          </p:nvPr>
        </p:nvSpPr>
        <p:spPr/>
        <p:txBody>
          <a:bodyPr/>
          <a:lstStyle/>
          <a:p>
            <a:r>
              <a:rPr lang="pt-BR" altLang="en-US" sz="3600" dirty="0"/>
              <a:t>Muitas variáveis </a:t>
            </a:r>
            <a:r>
              <a:rPr lang="en-US" altLang="en-US" sz="3600" dirty="0" err="1"/>
              <a:t>afetando</a:t>
            </a:r>
            <a:r>
              <a:rPr lang="en-US" altLang="en-US" sz="3600" dirty="0"/>
              <a:t> o que é um </a:t>
            </a:r>
            <a:r>
              <a:rPr lang="en-US" altLang="en-US" sz="3600" dirty="0" smtClean="0"/>
              <a:t>HPF </a:t>
            </a:r>
            <a:endParaRPr lang="en-US" altLang="en-US" sz="3600" dirty="0"/>
          </a:p>
          <a:p>
            <a:r>
              <a:rPr lang="en-US" altLang="en-US" sz="3600" i="1" dirty="0"/>
              <a:t>Scanner </a:t>
            </a:r>
            <a:r>
              <a:rPr lang="en-US" altLang="en-US" sz="3600" dirty="0"/>
              <a:t>e </a:t>
            </a:r>
            <a:r>
              <a:rPr lang="en-US" altLang="en-US" sz="3600" dirty="0" err="1"/>
              <a:t>sistema</a:t>
            </a:r>
            <a:r>
              <a:rPr lang="en-US" altLang="en-US" sz="3600" dirty="0"/>
              <a:t> </a:t>
            </a:r>
            <a:r>
              <a:rPr lang="en-US" altLang="en-US" sz="3600" dirty="0" err="1"/>
              <a:t>computacional</a:t>
            </a:r>
            <a:r>
              <a:rPr lang="en-US" altLang="en-US" sz="3600" dirty="0"/>
              <a:t>, </a:t>
            </a:r>
            <a:r>
              <a:rPr lang="en-US" altLang="en-US" sz="3600" i="1" dirty="0"/>
              <a:t>image</a:t>
            </a:r>
            <a:r>
              <a:rPr lang="en-US" altLang="en-US" sz="3600" dirty="0"/>
              <a:t> (</a:t>
            </a:r>
            <a:r>
              <a:rPr lang="en-US" altLang="en-US" sz="3600" i="1" dirty="0"/>
              <a:t>slide</a:t>
            </a:r>
            <a:r>
              <a:rPr lang="en-US" altLang="en-US" sz="3600" dirty="0"/>
              <a:t>) </a:t>
            </a:r>
            <a:r>
              <a:rPr lang="en-US" altLang="en-US" sz="3600" i="1" dirty="0"/>
              <a:t>viewer</a:t>
            </a:r>
            <a:r>
              <a:rPr lang="en-US" altLang="en-US" sz="3600" dirty="0"/>
              <a:t>, monitor</a:t>
            </a:r>
            <a:r>
              <a:rPr lang="pt-BR" altLang="en-US" sz="3600" dirty="0"/>
              <a:t> – muitos parâmetros a serem considerados:</a:t>
            </a:r>
          </a:p>
          <a:p>
            <a:r>
              <a:rPr lang="pt-BR" altLang="en-US" sz="3600" i="1" dirty="0" smtClean="0"/>
              <a:t>. Scanner</a:t>
            </a:r>
            <a:r>
              <a:rPr lang="pt-BR" altLang="en-US" sz="3600" dirty="0" smtClean="0"/>
              <a:t> </a:t>
            </a:r>
            <a:r>
              <a:rPr lang="pt-BR" altLang="en-US" sz="3600" dirty="0"/>
              <a:t>(fabricante, modelo) e sua resolução</a:t>
            </a:r>
          </a:p>
          <a:p>
            <a:r>
              <a:rPr lang="en-US" altLang="en-US" sz="3600" i="1" dirty="0" smtClean="0"/>
              <a:t>. Slide </a:t>
            </a:r>
            <a:r>
              <a:rPr lang="en-US" altLang="en-US" sz="3600" i="1" dirty="0"/>
              <a:t>viewer </a:t>
            </a:r>
            <a:r>
              <a:rPr lang="en-US" altLang="en-US" sz="3600" dirty="0"/>
              <a:t>(</a:t>
            </a:r>
            <a:r>
              <a:rPr lang="en-US" altLang="en-US" sz="3600" dirty="0" err="1"/>
              <a:t>fabricante</a:t>
            </a:r>
            <a:r>
              <a:rPr lang="en-US" altLang="en-US" sz="3600" dirty="0"/>
              <a:t>, </a:t>
            </a:r>
            <a:r>
              <a:rPr lang="en-US" altLang="en-US" sz="3600" dirty="0" err="1"/>
              <a:t>modelo</a:t>
            </a:r>
            <a:r>
              <a:rPr lang="en-US" altLang="en-US" sz="3600" dirty="0"/>
              <a:t>)</a:t>
            </a:r>
          </a:p>
          <a:p>
            <a:r>
              <a:rPr lang="en-US" altLang="en-US" sz="3600" dirty="0" smtClean="0"/>
              <a:t>. </a:t>
            </a:r>
            <a:r>
              <a:rPr lang="en-US" altLang="en-US" sz="3600" dirty="0" err="1" smtClean="0"/>
              <a:t>Monitores</a:t>
            </a:r>
            <a:r>
              <a:rPr lang="en-US" altLang="en-US" sz="3600" dirty="0" smtClean="0"/>
              <a:t> </a:t>
            </a:r>
            <a:r>
              <a:rPr lang="en-US" altLang="en-US" sz="3600" dirty="0"/>
              <a:t>(</a:t>
            </a:r>
            <a:r>
              <a:rPr lang="en-US" altLang="en-US" sz="3600" dirty="0" err="1"/>
              <a:t>fabricante</a:t>
            </a:r>
            <a:r>
              <a:rPr lang="en-US" altLang="en-US" sz="3600" dirty="0"/>
              <a:t>, </a:t>
            </a:r>
            <a:r>
              <a:rPr lang="en-US" altLang="en-US" sz="3600" dirty="0" err="1"/>
              <a:t>modelo</a:t>
            </a:r>
            <a:r>
              <a:rPr lang="en-US" altLang="en-US" sz="3600" dirty="0"/>
              <a:t>, </a:t>
            </a:r>
            <a:r>
              <a:rPr lang="en-US" altLang="en-US" sz="3600" dirty="0" err="1"/>
              <a:t>diâmetro</a:t>
            </a:r>
            <a:r>
              <a:rPr lang="en-US" altLang="en-US" sz="3600" dirty="0"/>
              <a:t> de </a:t>
            </a:r>
            <a:r>
              <a:rPr lang="en-US" altLang="en-US" sz="3600" dirty="0" err="1"/>
              <a:t>tela</a:t>
            </a:r>
            <a:r>
              <a:rPr lang="en-US" altLang="en-US" sz="3600" dirty="0"/>
              <a:t>), </a:t>
            </a:r>
            <a:r>
              <a:rPr lang="en-US" altLang="en-US" sz="3600" dirty="0" err="1"/>
              <a:t>sua</a:t>
            </a:r>
            <a:r>
              <a:rPr lang="en-US" altLang="en-US" sz="3600" dirty="0"/>
              <a:t> </a:t>
            </a:r>
            <a:r>
              <a:rPr lang="en-US" altLang="en-US" sz="3600" dirty="0" err="1"/>
              <a:t>resolução</a:t>
            </a:r>
            <a:r>
              <a:rPr lang="en-US" altLang="en-US" sz="3600" dirty="0"/>
              <a:t> e </a:t>
            </a:r>
            <a:r>
              <a:rPr lang="en-US" altLang="en-US" sz="3600" i="1" dirty="0"/>
              <a:t>aspect ratio </a:t>
            </a:r>
            <a:r>
              <a:rPr lang="en-US" altLang="en-US" sz="3600" dirty="0"/>
              <a:t>(</a:t>
            </a:r>
            <a:r>
              <a:rPr lang="en-US" altLang="en-US" sz="3600" dirty="0" err="1"/>
              <a:t>relação</a:t>
            </a:r>
            <a:r>
              <a:rPr lang="en-US" altLang="en-US" sz="3600" dirty="0"/>
              <a:t> </a:t>
            </a:r>
            <a:r>
              <a:rPr lang="en-US" altLang="en-US" sz="3600" dirty="0" err="1"/>
              <a:t>largura-altura</a:t>
            </a:r>
            <a:r>
              <a:rPr lang="en-US" altLang="en-US" sz="3600" dirty="0"/>
              <a:t>; 16:9, p. ex.)</a:t>
            </a:r>
            <a:endParaRPr lang="en-US" altLang="en-US" sz="3600" i="1" dirty="0"/>
          </a:p>
          <a:p>
            <a:r>
              <a:rPr lang="en-US" altLang="en-US" sz="3600" dirty="0" smtClean="0"/>
              <a:t>. Sistema </a:t>
            </a:r>
            <a:r>
              <a:rPr lang="en-US" altLang="en-US" sz="3600" dirty="0" err="1"/>
              <a:t>computacional</a:t>
            </a:r>
            <a:r>
              <a:rPr lang="en-US" altLang="en-US" sz="3600" dirty="0"/>
              <a:t> (</a:t>
            </a:r>
            <a:r>
              <a:rPr lang="en-US" altLang="en-US" sz="3600" dirty="0" err="1"/>
              <a:t>processador</a:t>
            </a:r>
            <a:r>
              <a:rPr lang="en-US" altLang="en-US" sz="3600" dirty="0"/>
              <a:t>, </a:t>
            </a:r>
            <a:r>
              <a:rPr lang="en-US" altLang="en-US" sz="3600" dirty="0" err="1"/>
              <a:t>memória</a:t>
            </a:r>
            <a:r>
              <a:rPr lang="en-US" altLang="en-US" sz="3600" dirty="0"/>
              <a:t> RAM)</a:t>
            </a:r>
          </a:p>
          <a:p>
            <a:endParaRPr lang="en-US" dirty="0"/>
          </a:p>
        </p:txBody>
      </p:sp>
    </p:spTree>
    <p:extLst>
      <p:ext uri="{BB962C8B-B14F-4D97-AF65-F5344CB8AC3E}">
        <p14:creationId xmlns:p14="http://schemas.microsoft.com/office/powerpoint/2010/main" val="207590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2672615" y="124690"/>
            <a:ext cx="13283089" cy="9708356"/>
          </a:xfrm>
          <a:prstGeom prst="rect">
            <a:avLst/>
          </a:prstGeom>
        </p:spPr>
      </p:pic>
    </p:spTree>
    <p:extLst>
      <p:ext uri="{BB962C8B-B14F-4D97-AF65-F5344CB8AC3E}">
        <p14:creationId xmlns:p14="http://schemas.microsoft.com/office/powerpoint/2010/main" val="28201953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Agenda</a:t>
            </a:r>
            <a:endParaRPr lang="pt-BR" dirty="0"/>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flipV="1">
            <a:off x="575186" y="1631188"/>
            <a:ext cx="3234724" cy="299212"/>
          </a:xfrm>
          <a:prstGeom prst="rect">
            <a:avLst/>
          </a:prstGeom>
        </p:spPr>
      </p:pic>
      <p:sp>
        <p:nvSpPr>
          <p:cNvPr id="8" name="Espaço Reservado para Texto 7">
            <a:extLst>
              <a:ext uri="{FF2B5EF4-FFF2-40B4-BE49-F238E27FC236}">
                <a16:creationId xmlns:a16="http://schemas.microsoft.com/office/drawing/2014/main" id="{305E9F6B-5578-0504-AFFA-ADA95907F633}"/>
              </a:ext>
            </a:extLst>
          </p:cNvPr>
          <p:cNvSpPr>
            <a:spLocks noGrp="1"/>
          </p:cNvSpPr>
          <p:nvPr>
            <p:ph type="body" sz="quarter" idx="10"/>
          </p:nvPr>
        </p:nvSpPr>
        <p:spPr/>
        <p:txBody>
          <a:bodyPr/>
          <a:lstStyle/>
          <a:p>
            <a:r>
              <a:rPr lang="pt-BR" sz="4000" dirty="0" smtClean="0"/>
              <a:t>. Introdução</a:t>
            </a:r>
          </a:p>
          <a:p>
            <a:endParaRPr lang="pt-BR" sz="4000" dirty="0" smtClean="0"/>
          </a:p>
          <a:p>
            <a:r>
              <a:rPr lang="pt-BR" sz="4000" dirty="0" smtClean="0"/>
              <a:t>. Conceitos Básicos</a:t>
            </a:r>
          </a:p>
          <a:p>
            <a:endParaRPr lang="pt-BR" sz="4000" dirty="0" smtClean="0"/>
          </a:p>
          <a:p>
            <a:r>
              <a:rPr lang="pt-BR" sz="4000" dirty="0" smtClean="0"/>
              <a:t>. Patologia digital, Inteligência artificial e Neuropatologia</a:t>
            </a:r>
          </a:p>
          <a:p>
            <a:endParaRPr lang="pt-BR" sz="4000" dirty="0"/>
          </a:p>
          <a:p>
            <a:r>
              <a:rPr lang="pt-BR" sz="4000" dirty="0" smtClean="0"/>
              <a:t>. Perspectivas futuras</a:t>
            </a:r>
            <a:endParaRPr lang="pt-BR" sz="4000" dirty="0"/>
          </a:p>
        </p:txBody>
      </p:sp>
    </p:spTree>
    <p:extLst>
      <p:ext uri="{BB962C8B-B14F-4D97-AF65-F5344CB8AC3E}">
        <p14:creationId xmlns:p14="http://schemas.microsoft.com/office/powerpoint/2010/main" val="137282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0"/>
          </p:nvPr>
        </p:nvSpPr>
        <p:spPr/>
        <p:txBody>
          <a:bodyPr/>
          <a:lstStyle/>
          <a:p>
            <a:endParaRPr lang="en-US"/>
          </a:p>
        </p:txBody>
      </p:sp>
      <p:sp>
        <p:nvSpPr>
          <p:cNvPr id="3" name="Título 2"/>
          <p:cNvSpPr>
            <a:spLocks noGrp="1"/>
          </p:cNvSpPr>
          <p:nvPr>
            <p:ph type="title"/>
          </p:nvPr>
        </p:nvSpPr>
        <p:spPr/>
        <p:txBody>
          <a:bodyPr/>
          <a:lstStyle/>
          <a:p>
            <a:endParaRPr lang="en-US"/>
          </a:p>
        </p:txBody>
      </p:sp>
      <p:pic>
        <p:nvPicPr>
          <p:cNvPr id="4" name="Imagem 3"/>
          <p:cNvPicPr>
            <a:picLocks noChangeAspect="1"/>
          </p:cNvPicPr>
          <p:nvPr/>
        </p:nvPicPr>
        <p:blipFill>
          <a:blip r:embed="rId2"/>
          <a:stretch>
            <a:fillRect/>
          </a:stretch>
        </p:blipFill>
        <p:spPr>
          <a:xfrm>
            <a:off x="362623" y="898843"/>
            <a:ext cx="16816388" cy="7999571"/>
          </a:xfrm>
          <a:prstGeom prst="rect">
            <a:avLst/>
          </a:prstGeom>
        </p:spPr>
      </p:pic>
      <p:sp>
        <p:nvSpPr>
          <p:cNvPr id="5" name="TextBox 5"/>
          <p:cNvSpPr txBox="1">
            <a:spLocks noChangeArrowheads="1"/>
          </p:cNvSpPr>
          <p:nvPr/>
        </p:nvSpPr>
        <p:spPr bwMode="auto">
          <a:xfrm>
            <a:off x="12112283" y="9533211"/>
            <a:ext cx="46235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000" dirty="0" err="1"/>
              <a:t>Aubreville</a:t>
            </a:r>
            <a:r>
              <a:rPr lang="en-US" altLang="en-US" sz="2000" dirty="0"/>
              <a:t> M et al. </a:t>
            </a:r>
            <a:r>
              <a:rPr lang="en-US" altLang="en-US" sz="2000" i="1" dirty="0"/>
              <a:t>Med Image Anal</a:t>
            </a:r>
            <a:r>
              <a:rPr lang="en-US" altLang="en-US" sz="2000" dirty="0"/>
              <a:t>. 2024</a:t>
            </a:r>
            <a:endParaRPr lang="pt-BR" altLang="en-US" sz="2000" dirty="0"/>
          </a:p>
        </p:txBody>
      </p:sp>
      <p:sp>
        <p:nvSpPr>
          <p:cNvPr id="6" name="Seta para Baixo 5"/>
          <p:cNvSpPr/>
          <p:nvPr/>
        </p:nvSpPr>
        <p:spPr>
          <a:xfrm>
            <a:off x="4642338" y="498984"/>
            <a:ext cx="520505" cy="73897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eta para Baixo 6"/>
          <p:cNvSpPr/>
          <p:nvPr/>
        </p:nvSpPr>
        <p:spPr>
          <a:xfrm>
            <a:off x="1248888" y="4266781"/>
            <a:ext cx="520505" cy="73897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m 7"/>
          <p:cNvPicPr>
            <a:picLocks noChangeAspect="1"/>
          </p:cNvPicPr>
          <p:nvPr/>
        </p:nvPicPr>
        <p:blipFill>
          <a:blip r:embed="rId3"/>
          <a:stretch>
            <a:fillRect/>
          </a:stretch>
        </p:blipFill>
        <p:spPr>
          <a:xfrm>
            <a:off x="15092088" y="5332378"/>
            <a:ext cx="3040380" cy="3173730"/>
          </a:xfrm>
          <a:prstGeom prst="rect">
            <a:avLst/>
          </a:prstGeom>
        </p:spPr>
      </p:pic>
    </p:spTree>
    <p:extLst>
      <p:ext uri="{BB962C8B-B14F-4D97-AF65-F5344CB8AC3E}">
        <p14:creationId xmlns:p14="http://schemas.microsoft.com/office/powerpoint/2010/main" val="333311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altLang="en-US" dirty="0"/>
              <a:t>DP, AI e Neuropatologia</a:t>
            </a:r>
            <a:endParaRPr lang="en-US" dirty="0"/>
          </a:p>
        </p:txBody>
      </p:sp>
      <p:sp>
        <p:nvSpPr>
          <p:cNvPr id="3" name="Espaço Reservado para Texto 2"/>
          <p:cNvSpPr>
            <a:spLocks noGrp="1"/>
          </p:cNvSpPr>
          <p:nvPr>
            <p:ph type="body" sz="quarter" idx="10"/>
          </p:nvPr>
        </p:nvSpPr>
        <p:spPr/>
        <p:txBody>
          <a:bodyPr/>
          <a:lstStyle/>
          <a:p>
            <a:r>
              <a:rPr lang="pt-BR" altLang="en-US" sz="3600" dirty="0"/>
              <a:t>Múltiplos (potenciais e </a:t>
            </a:r>
            <a:r>
              <a:rPr lang="pt-BR" altLang="en-US" sz="3600" dirty="0" smtClean="0"/>
              <a:t>“reais</a:t>
            </a:r>
            <a:r>
              <a:rPr lang="pt-BR" altLang="en-US" sz="3600" dirty="0"/>
              <a:t>”) usos</a:t>
            </a:r>
          </a:p>
          <a:p>
            <a:r>
              <a:rPr lang="pt-BR" altLang="en-US" sz="3600" dirty="0" smtClean="0"/>
              <a:t>. Diagnóstico</a:t>
            </a:r>
            <a:endParaRPr lang="pt-BR" altLang="en-US" sz="3600" dirty="0"/>
          </a:p>
          <a:p>
            <a:r>
              <a:rPr lang="pt-BR" altLang="en-US" sz="3600" dirty="0" smtClean="0"/>
              <a:t>. Prognóstico</a:t>
            </a:r>
            <a:endParaRPr lang="pt-BR" altLang="en-US" sz="3600" dirty="0"/>
          </a:p>
          <a:p>
            <a:r>
              <a:rPr lang="pt-BR" altLang="en-US" sz="3600" dirty="0" smtClean="0"/>
              <a:t>. Predição</a:t>
            </a:r>
            <a:endParaRPr lang="pt-BR" altLang="en-US" sz="3600" dirty="0"/>
          </a:p>
          <a:p>
            <a:r>
              <a:rPr lang="pt-BR" altLang="en-US" sz="3600" dirty="0" smtClean="0"/>
              <a:t>. Estabelecimento de </a:t>
            </a:r>
            <a:r>
              <a:rPr lang="pt-BR" altLang="en-US" sz="3600" dirty="0"/>
              <a:t>escores</a:t>
            </a:r>
          </a:p>
          <a:p>
            <a:r>
              <a:rPr lang="pt-BR" altLang="en-US" sz="3600" dirty="0" smtClean="0"/>
              <a:t>. Identificação </a:t>
            </a:r>
            <a:r>
              <a:rPr lang="pt-BR" altLang="en-US" sz="3600" dirty="0"/>
              <a:t>e quantificação de </a:t>
            </a:r>
            <a:r>
              <a:rPr lang="pt-BR" altLang="en-US" sz="3600" dirty="0" err="1"/>
              <a:t>biomarcadores</a:t>
            </a:r>
            <a:endParaRPr lang="pt-BR" altLang="en-US" sz="3600" dirty="0"/>
          </a:p>
          <a:p>
            <a:r>
              <a:rPr lang="pt-BR" altLang="en-US" sz="3600" dirty="0" smtClean="0"/>
              <a:t>. Colaborações </a:t>
            </a:r>
            <a:r>
              <a:rPr lang="pt-BR" altLang="en-US" sz="3600" dirty="0"/>
              <a:t>e </a:t>
            </a:r>
            <a:r>
              <a:rPr lang="pt-BR" altLang="en-US" sz="3600" i="1" dirty="0"/>
              <a:t>data </a:t>
            </a:r>
            <a:r>
              <a:rPr lang="pt-BR" altLang="en-US" sz="3600" i="1" dirty="0" err="1"/>
              <a:t>sharing</a:t>
            </a:r>
            <a:endParaRPr lang="pt-BR" altLang="en-US" sz="3600" i="1" dirty="0"/>
          </a:p>
          <a:p>
            <a:r>
              <a:rPr lang="pt-BR" altLang="en-US" sz="3600" dirty="0" smtClean="0"/>
              <a:t>. Identificação </a:t>
            </a:r>
            <a:r>
              <a:rPr lang="pt-BR" altLang="en-US" sz="3600" dirty="0"/>
              <a:t>de alvos terapêuticos, desenvolvimento de drogas</a:t>
            </a:r>
            <a:endParaRPr lang="en-US" altLang="en-US" sz="3600" dirty="0"/>
          </a:p>
          <a:p>
            <a:endParaRPr lang="en-US" dirty="0"/>
          </a:p>
        </p:txBody>
      </p:sp>
    </p:spTree>
    <p:extLst>
      <p:ext uri="{BB962C8B-B14F-4D97-AF65-F5344CB8AC3E}">
        <p14:creationId xmlns:p14="http://schemas.microsoft.com/office/powerpoint/2010/main" val="59492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altLang="en-US" dirty="0"/>
              <a:t>DP, AI e Neuropatologia</a:t>
            </a:r>
            <a:endParaRPr lang="en-US" dirty="0"/>
          </a:p>
        </p:txBody>
      </p:sp>
      <p:sp>
        <p:nvSpPr>
          <p:cNvPr id="3" name="Espaço Reservado para Texto 2"/>
          <p:cNvSpPr>
            <a:spLocks noGrp="1"/>
          </p:cNvSpPr>
          <p:nvPr>
            <p:ph type="body" sz="quarter" idx="10"/>
          </p:nvPr>
        </p:nvSpPr>
        <p:spPr/>
        <p:txBody>
          <a:bodyPr/>
          <a:lstStyle/>
          <a:p>
            <a:r>
              <a:rPr lang="pt-BR" altLang="en-US" sz="3600" dirty="0"/>
              <a:t>Mas...</a:t>
            </a:r>
          </a:p>
          <a:p>
            <a:r>
              <a:rPr lang="pt-BR" altLang="en-US" sz="3600" dirty="0" smtClean="0"/>
              <a:t>. Tamanho </a:t>
            </a:r>
            <a:r>
              <a:rPr lang="pt-BR" altLang="en-US" sz="3600" dirty="0"/>
              <a:t>variável das amostras</a:t>
            </a:r>
          </a:p>
          <a:p>
            <a:r>
              <a:rPr lang="pt-BR" altLang="en-US" sz="3600" dirty="0" smtClean="0"/>
              <a:t>. </a:t>
            </a:r>
            <a:r>
              <a:rPr lang="pt-BR" altLang="en-US" sz="3600" dirty="0"/>
              <a:t>P</a:t>
            </a:r>
            <a:r>
              <a:rPr lang="pt-BR" altLang="en-US" sz="3600" dirty="0" smtClean="0"/>
              <a:t>rotocolos </a:t>
            </a:r>
            <a:r>
              <a:rPr lang="pt-BR" altLang="en-US" sz="3600" dirty="0"/>
              <a:t>de processamento dos </a:t>
            </a:r>
            <a:r>
              <a:rPr lang="pt-BR" altLang="en-US" sz="3600" dirty="0" smtClean="0"/>
              <a:t>espécimes muito diversos </a:t>
            </a:r>
            <a:r>
              <a:rPr lang="pt-BR" altLang="en-US" sz="3600" dirty="0"/>
              <a:t>– coloração, p. ex.</a:t>
            </a:r>
          </a:p>
          <a:p>
            <a:r>
              <a:rPr lang="pt-BR" altLang="en-US" sz="3600" dirty="0" smtClean="0"/>
              <a:t>. Heterogeneidade </a:t>
            </a:r>
            <a:r>
              <a:rPr lang="pt-BR" altLang="en-US" sz="3600" dirty="0"/>
              <a:t>de </a:t>
            </a:r>
            <a:r>
              <a:rPr lang="pt-BR" altLang="en-US" sz="3600" i="1" dirty="0"/>
              <a:t>training sets</a:t>
            </a:r>
          </a:p>
          <a:p>
            <a:r>
              <a:rPr lang="pt-BR" altLang="en-US" sz="3600" dirty="0" smtClean="0"/>
              <a:t>. Artefatos </a:t>
            </a:r>
            <a:r>
              <a:rPr lang="pt-BR" altLang="en-US" sz="3600" dirty="0"/>
              <a:t>em amostras</a:t>
            </a:r>
          </a:p>
          <a:p>
            <a:r>
              <a:rPr lang="pt-BR" altLang="en-US" sz="3600" dirty="0" smtClean="0"/>
              <a:t>. Heterogeneidade das </a:t>
            </a:r>
            <a:r>
              <a:rPr lang="pt-BR" altLang="en-US" sz="3600" dirty="0"/>
              <a:t>áreas de </a:t>
            </a:r>
            <a:r>
              <a:rPr lang="pt-BR" altLang="en-US" sz="3600" dirty="0" smtClean="0"/>
              <a:t>lesão</a:t>
            </a:r>
          </a:p>
          <a:p>
            <a:r>
              <a:rPr lang="pt-BR" altLang="en-US" sz="3600" dirty="0" smtClean="0"/>
              <a:t>. Etc.</a:t>
            </a:r>
            <a:endParaRPr lang="pt-BR" altLang="en-US" sz="3600" dirty="0"/>
          </a:p>
          <a:p>
            <a:endParaRPr lang="en-US" dirty="0"/>
          </a:p>
        </p:txBody>
      </p:sp>
    </p:spTree>
    <p:extLst>
      <p:ext uri="{BB962C8B-B14F-4D97-AF65-F5344CB8AC3E}">
        <p14:creationId xmlns:p14="http://schemas.microsoft.com/office/powerpoint/2010/main" val="97392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altLang="en-US" dirty="0"/>
              <a:t>Doença de Alzheimer</a:t>
            </a:r>
            <a:endParaRPr lang="en-US" dirty="0"/>
          </a:p>
        </p:txBody>
      </p:sp>
      <p:sp>
        <p:nvSpPr>
          <p:cNvPr id="3" name="Espaço Reservado para Texto 2"/>
          <p:cNvSpPr>
            <a:spLocks noGrp="1"/>
          </p:cNvSpPr>
          <p:nvPr>
            <p:ph type="body" sz="quarter" idx="10"/>
          </p:nvPr>
        </p:nvSpPr>
        <p:spPr/>
        <p:txBody>
          <a:bodyPr/>
          <a:lstStyle/>
          <a:p>
            <a:r>
              <a:rPr lang="pt-BR" altLang="en-US" sz="3600" dirty="0"/>
              <a:t>Avaliação histopatológica como </a:t>
            </a:r>
            <a:r>
              <a:rPr lang="pt-BR" altLang="en-US" sz="3600" i="1" dirty="0" err="1"/>
              <a:t>gold</a:t>
            </a:r>
            <a:r>
              <a:rPr lang="pt-BR" altLang="en-US" sz="3600" i="1" dirty="0"/>
              <a:t> standard</a:t>
            </a:r>
          </a:p>
          <a:p>
            <a:r>
              <a:rPr lang="pt-BR" altLang="en-US" sz="3600" dirty="0"/>
              <a:t>Escores baseados em avaliação </a:t>
            </a:r>
            <a:r>
              <a:rPr lang="pt-BR" altLang="en-US" sz="3600" u="sng" dirty="0" err="1"/>
              <a:t>semi</a:t>
            </a:r>
            <a:r>
              <a:rPr lang="pt-BR" altLang="en-US" sz="3600" dirty="0" err="1"/>
              <a:t>quantitiva</a:t>
            </a:r>
            <a:r>
              <a:rPr lang="pt-BR" altLang="en-US" sz="3600" dirty="0"/>
              <a:t> dos achados característicos </a:t>
            </a:r>
          </a:p>
          <a:p>
            <a:r>
              <a:rPr lang="pt-BR" altLang="en-US" sz="3600" dirty="0"/>
              <a:t>Grande variação </a:t>
            </a:r>
            <a:r>
              <a:rPr lang="pt-BR" altLang="en-US" sz="3600" dirty="0" err="1"/>
              <a:t>interobservador</a:t>
            </a:r>
            <a:r>
              <a:rPr lang="pt-BR" altLang="en-US" sz="3600" dirty="0"/>
              <a:t>, consumo de tempo – necessidade de restringir avaliação a número limitado de áreas e estruturas (também geralmente necessário à avaliação por software)</a:t>
            </a:r>
            <a:endParaRPr lang="en-US" altLang="en-US" sz="3600" dirty="0"/>
          </a:p>
          <a:p>
            <a:endParaRPr lang="en-US" dirty="0"/>
          </a:p>
        </p:txBody>
      </p:sp>
    </p:spTree>
    <p:extLst>
      <p:ext uri="{BB962C8B-B14F-4D97-AF65-F5344CB8AC3E}">
        <p14:creationId xmlns:p14="http://schemas.microsoft.com/office/powerpoint/2010/main" val="316705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2"/>
          <a:stretch>
            <a:fillRect/>
          </a:stretch>
        </p:blipFill>
        <p:spPr>
          <a:xfrm>
            <a:off x="1869482" y="167105"/>
            <a:ext cx="14234160" cy="9052560"/>
          </a:xfrm>
          <a:prstGeom prst="rect">
            <a:avLst/>
          </a:prstGeom>
        </p:spPr>
      </p:pic>
      <p:sp>
        <p:nvSpPr>
          <p:cNvPr id="5" name="CaixaDeTexto 4"/>
          <p:cNvSpPr txBox="1"/>
          <p:nvPr/>
        </p:nvSpPr>
        <p:spPr>
          <a:xfrm>
            <a:off x="8925059" y="9254660"/>
            <a:ext cx="8731876" cy="646331"/>
          </a:xfrm>
          <a:prstGeom prst="rect">
            <a:avLst/>
          </a:prstGeom>
          <a:noFill/>
        </p:spPr>
        <p:txBody>
          <a:bodyPr wrap="square" rtlCol="0">
            <a:spAutoFit/>
          </a:bodyPr>
          <a:lstStyle/>
          <a:p>
            <a:r>
              <a:rPr lang="en-US" dirty="0" err="1"/>
              <a:t>Shakir</a:t>
            </a:r>
            <a:r>
              <a:rPr lang="en-US" dirty="0"/>
              <a:t> MN, </a:t>
            </a:r>
            <a:r>
              <a:rPr lang="en-US" dirty="0" err="1"/>
              <a:t>Dugger</a:t>
            </a:r>
            <a:r>
              <a:rPr lang="en-US" dirty="0"/>
              <a:t> BN. Advances in Deep Neuropathological Phenotyping of Alzheimer Disease: Past, Present, and Future</a:t>
            </a:r>
            <a:r>
              <a:rPr lang="en-US" i="1" dirty="0"/>
              <a:t>. J </a:t>
            </a:r>
            <a:r>
              <a:rPr lang="en-US" i="1" dirty="0" err="1"/>
              <a:t>Neuropathol</a:t>
            </a:r>
            <a:r>
              <a:rPr lang="en-US" i="1" dirty="0"/>
              <a:t> </a:t>
            </a:r>
            <a:r>
              <a:rPr lang="en-US" i="1" dirty="0" err="1"/>
              <a:t>Exp</a:t>
            </a:r>
            <a:r>
              <a:rPr lang="en-US" i="1" dirty="0"/>
              <a:t> Neurol. </a:t>
            </a:r>
            <a:r>
              <a:rPr lang="en-US" dirty="0"/>
              <a:t>2022 </a:t>
            </a:r>
          </a:p>
        </p:txBody>
      </p:sp>
      <p:sp>
        <p:nvSpPr>
          <p:cNvPr id="6" name="CaixaDeTexto 1"/>
          <p:cNvSpPr txBox="1">
            <a:spLocks noChangeArrowheads="1"/>
          </p:cNvSpPr>
          <p:nvPr/>
        </p:nvSpPr>
        <p:spPr bwMode="auto">
          <a:xfrm>
            <a:off x="3601297" y="7320210"/>
            <a:ext cx="3349625" cy="4616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en-US" sz="2400" dirty="0"/>
              <a:t>“</a:t>
            </a:r>
            <a:r>
              <a:rPr lang="pt-BR" altLang="en-US" sz="2400" dirty="0" err="1"/>
              <a:t>deeper</a:t>
            </a:r>
            <a:r>
              <a:rPr lang="pt-BR" altLang="en-US" sz="2400" dirty="0"/>
              <a:t> </a:t>
            </a:r>
            <a:r>
              <a:rPr lang="pt-BR" altLang="en-US" sz="2400" dirty="0" err="1"/>
              <a:t>phenotyping</a:t>
            </a:r>
            <a:r>
              <a:rPr lang="pt-BR" altLang="en-US" sz="2400" dirty="0"/>
              <a:t>”</a:t>
            </a:r>
            <a:endParaRPr lang="en-US" altLang="en-US" sz="2400" dirty="0"/>
          </a:p>
        </p:txBody>
      </p:sp>
      <p:sp>
        <p:nvSpPr>
          <p:cNvPr id="9" name="Seta para a Esquerda 8"/>
          <p:cNvSpPr/>
          <p:nvPr/>
        </p:nvSpPr>
        <p:spPr>
          <a:xfrm>
            <a:off x="15244549" y="7438030"/>
            <a:ext cx="586854" cy="34384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eta para a Esquerda 9"/>
          <p:cNvSpPr/>
          <p:nvPr/>
        </p:nvSpPr>
        <p:spPr>
          <a:xfrm>
            <a:off x="15244549" y="8003558"/>
            <a:ext cx="586854" cy="34384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1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pt-BR" dirty="0" smtClean="0"/>
          </a:p>
          <a:p>
            <a:endParaRPr lang="pt-BR" dirty="0"/>
          </a:p>
          <a:p>
            <a:endParaRPr lang="pt-BR" dirty="0" smtClean="0"/>
          </a:p>
          <a:p>
            <a:r>
              <a:rPr lang="en-US" altLang="en-US" sz="3600" dirty="0" smtClean="0"/>
              <a:t>(…) </a:t>
            </a:r>
            <a:r>
              <a:rPr lang="en-US" altLang="en-US" sz="3600" i="1" dirty="0" smtClean="0"/>
              <a:t>proof-of-concept </a:t>
            </a:r>
            <a:r>
              <a:rPr lang="en-US" altLang="en-US" sz="3600" i="1" dirty="0"/>
              <a:t>deep learning pipeline that identifies specific </a:t>
            </a:r>
            <a:r>
              <a:rPr lang="en-US" altLang="en-US" sz="3600" i="1" dirty="0" err="1"/>
              <a:t>neuropathologies</a:t>
            </a:r>
            <a:r>
              <a:rPr lang="en-US" altLang="en-US" sz="3600" i="1" dirty="0"/>
              <a:t>—amyloid plaques and cerebral amyloid </a:t>
            </a:r>
            <a:r>
              <a:rPr lang="en-US" altLang="en-US" sz="3600" i="1" dirty="0" err="1"/>
              <a:t>angiopathy</a:t>
            </a:r>
            <a:r>
              <a:rPr lang="en-US" altLang="en-US" sz="3600" i="1" dirty="0"/>
              <a:t>—in immunohistochemically-stained archival </a:t>
            </a:r>
            <a:r>
              <a:rPr lang="en-US" altLang="en-US" sz="3600" i="1" dirty="0" smtClean="0"/>
              <a:t>slides</a:t>
            </a:r>
          </a:p>
          <a:p>
            <a:r>
              <a:rPr lang="en-US" altLang="en-US" sz="3600" i="1" dirty="0"/>
              <a:t>CNNs automatically learn relevant features from </a:t>
            </a:r>
            <a:r>
              <a:rPr lang="en-US" altLang="en-US" sz="3600" i="1" dirty="0" err="1"/>
              <a:t>immunohistochemical</a:t>
            </a:r>
            <a:r>
              <a:rPr lang="en-US" altLang="en-US" sz="3600" i="1" dirty="0"/>
              <a:t> image data and to exploit Alzheimer’s disease pathological features in agreement with human-interpretable neuropathology</a:t>
            </a:r>
          </a:p>
          <a:p>
            <a:r>
              <a:rPr lang="en-US" altLang="en-US" sz="3600" i="1" dirty="0"/>
              <a:t>CNN-based Aβ pathology burden agrees with CERAD-like scoring</a:t>
            </a:r>
          </a:p>
          <a:p>
            <a:endParaRPr lang="en-US" altLang="en-US" i="1" dirty="0"/>
          </a:p>
          <a:p>
            <a:endParaRPr lang="en-US" dirty="0"/>
          </a:p>
        </p:txBody>
      </p:sp>
      <p:pic>
        <p:nvPicPr>
          <p:cNvPr id="5" name="Image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341313"/>
            <a:ext cx="98202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26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3"/>
          <a:stretch>
            <a:fillRect/>
          </a:stretch>
        </p:blipFill>
        <p:spPr>
          <a:xfrm>
            <a:off x="324731" y="181208"/>
            <a:ext cx="9529763" cy="8134826"/>
          </a:xfrm>
          <a:prstGeom prst="rect">
            <a:avLst/>
          </a:prstGeom>
        </p:spPr>
      </p:pic>
      <p:sp>
        <p:nvSpPr>
          <p:cNvPr id="5" name="CaixaDeTexto 2"/>
          <p:cNvSpPr txBox="1">
            <a:spLocks noChangeArrowheads="1"/>
          </p:cNvSpPr>
          <p:nvPr/>
        </p:nvSpPr>
        <p:spPr bwMode="auto">
          <a:xfrm>
            <a:off x="13373967" y="9456306"/>
            <a:ext cx="38333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000"/>
              <a:t>Tang Z et al. </a:t>
            </a:r>
            <a:r>
              <a:rPr lang="en-US" altLang="en-US" sz="2000" i="1"/>
              <a:t>Nat Commun</a:t>
            </a:r>
            <a:r>
              <a:rPr lang="en-US" altLang="en-US" sz="2000"/>
              <a:t>. 2019</a:t>
            </a:r>
          </a:p>
        </p:txBody>
      </p:sp>
      <p:pic>
        <p:nvPicPr>
          <p:cNvPr id="6" name="Imagem 5"/>
          <p:cNvPicPr>
            <a:picLocks noChangeAspect="1"/>
          </p:cNvPicPr>
          <p:nvPr/>
        </p:nvPicPr>
        <p:blipFill>
          <a:blip r:embed="rId4"/>
          <a:stretch>
            <a:fillRect/>
          </a:stretch>
        </p:blipFill>
        <p:spPr>
          <a:xfrm>
            <a:off x="1981818" y="680247"/>
            <a:ext cx="9478328" cy="8695849"/>
          </a:xfrm>
          <a:prstGeom prst="rect">
            <a:avLst/>
          </a:prstGeom>
        </p:spPr>
      </p:pic>
      <p:pic>
        <p:nvPicPr>
          <p:cNvPr id="7" name="Imagem 6"/>
          <p:cNvPicPr>
            <a:picLocks noChangeAspect="1"/>
          </p:cNvPicPr>
          <p:nvPr/>
        </p:nvPicPr>
        <p:blipFill>
          <a:blip r:embed="rId5"/>
          <a:stretch>
            <a:fillRect/>
          </a:stretch>
        </p:blipFill>
        <p:spPr>
          <a:xfrm>
            <a:off x="3215096" y="1426886"/>
            <a:ext cx="12321540" cy="7500938"/>
          </a:xfrm>
          <a:prstGeom prst="rect">
            <a:avLst/>
          </a:prstGeom>
        </p:spPr>
      </p:pic>
      <p:sp>
        <p:nvSpPr>
          <p:cNvPr id="8" name="CaixaDeTexto 7"/>
          <p:cNvSpPr txBox="1"/>
          <p:nvPr/>
        </p:nvSpPr>
        <p:spPr>
          <a:xfrm>
            <a:off x="15765707" y="2965821"/>
            <a:ext cx="2273762" cy="1600438"/>
          </a:xfrm>
          <a:prstGeom prst="rect">
            <a:avLst/>
          </a:prstGeom>
          <a:noFill/>
          <a:ln w="28575">
            <a:solidFill>
              <a:schemeClr val="tx1"/>
            </a:solidFill>
          </a:ln>
        </p:spPr>
        <p:txBody>
          <a:bodyPr wrap="square" rtlCol="0">
            <a:spAutoFit/>
          </a:bodyPr>
          <a:lstStyle/>
          <a:p>
            <a:r>
              <a:rPr lang="pt-BR" sz="2000" dirty="0" smtClean="0"/>
              <a:t>Predições “corretas” (</a:t>
            </a:r>
            <a:r>
              <a:rPr lang="pt-BR" sz="2000" dirty="0" err="1" smtClean="0"/>
              <a:t>confidence</a:t>
            </a:r>
            <a:r>
              <a:rPr lang="pt-BR" sz="2000" dirty="0" smtClean="0"/>
              <a:t> score </a:t>
            </a:r>
            <a:r>
              <a:rPr lang="en-US" altLang="en-US" sz="2000" dirty="0"/>
              <a:t>≥</a:t>
            </a:r>
            <a:r>
              <a:rPr lang="en-US" altLang="en-US" sz="2000" dirty="0" smtClean="0"/>
              <a:t>0.8)</a:t>
            </a:r>
            <a:endParaRPr lang="en-US" altLang="en-US" sz="2000" dirty="0"/>
          </a:p>
          <a:p>
            <a:r>
              <a:rPr lang="pt-BR" dirty="0" smtClean="0"/>
              <a:t> </a:t>
            </a:r>
            <a:endParaRPr lang="en-US" dirty="0"/>
          </a:p>
        </p:txBody>
      </p:sp>
      <p:sp>
        <p:nvSpPr>
          <p:cNvPr id="9" name="CaixaDeTexto 8"/>
          <p:cNvSpPr txBox="1"/>
          <p:nvPr/>
        </p:nvSpPr>
        <p:spPr>
          <a:xfrm>
            <a:off x="15767328" y="6209151"/>
            <a:ext cx="2273762" cy="1015663"/>
          </a:xfrm>
          <a:prstGeom prst="rect">
            <a:avLst/>
          </a:prstGeom>
          <a:noFill/>
          <a:ln w="28575">
            <a:solidFill>
              <a:schemeClr val="tx1"/>
            </a:solidFill>
          </a:ln>
        </p:spPr>
        <p:txBody>
          <a:bodyPr wrap="square" rtlCol="0">
            <a:spAutoFit/>
          </a:bodyPr>
          <a:lstStyle/>
          <a:p>
            <a:r>
              <a:rPr lang="pt-BR" sz="2000" dirty="0" smtClean="0"/>
              <a:t>Predições “corretas” e “incorretas”</a:t>
            </a:r>
            <a:endParaRPr lang="en-US" dirty="0"/>
          </a:p>
        </p:txBody>
      </p:sp>
    </p:spTree>
    <p:extLst>
      <p:ext uri="{BB962C8B-B14F-4D97-AF65-F5344CB8AC3E}">
        <p14:creationId xmlns:p14="http://schemas.microsoft.com/office/powerpoint/2010/main" val="210918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pt-BR" dirty="0" smtClean="0"/>
          </a:p>
          <a:p>
            <a:endParaRPr lang="pt-BR" dirty="0"/>
          </a:p>
          <a:p>
            <a:endParaRPr lang="pt-BR" dirty="0" smtClean="0"/>
          </a:p>
          <a:p>
            <a:r>
              <a:rPr lang="pt-BR" sz="3600" dirty="0" smtClean="0"/>
              <a:t>(...) </a:t>
            </a:r>
            <a:r>
              <a:rPr lang="pt-BR" sz="3600" i="1" dirty="0" err="1" smtClean="0"/>
              <a:t>to</a:t>
            </a:r>
            <a:r>
              <a:rPr lang="pt-BR" sz="3600" dirty="0" smtClean="0"/>
              <a:t> </a:t>
            </a:r>
            <a:r>
              <a:rPr lang="en-US" sz="3600" i="1" dirty="0" smtClean="0"/>
              <a:t>develop </a:t>
            </a:r>
            <a:r>
              <a:rPr lang="en-US" sz="3600" i="1" dirty="0"/>
              <a:t>and test a novel DL algorithm using convolutional neural networks that would be able to </a:t>
            </a:r>
            <a:r>
              <a:rPr lang="en-US" sz="3600" b="1" i="1" dirty="0"/>
              <a:t>recognize, classify, and quantify diagnostic elements of </a:t>
            </a:r>
            <a:r>
              <a:rPr lang="en-US" sz="3600" b="1" i="1" dirty="0" err="1"/>
              <a:t>tauopathies</a:t>
            </a:r>
            <a:r>
              <a:rPr lang="en-US" sz="3600" b="1" i="1" dirty="0"/>
              <a:t> </a:t>
            </a:r>
            <a:r>
              <a:rPr lang="en-US" sz="3600" dirty="0"/>
              <a:t>(NFTs) </a:t>
            </a:r>
            <a:r>
              <a:rPr lang="en-US" sz="3600" i="1" dirty="0"/>
              <a:t>on WSI of postmortem human brain tissue specimens from patients with tau-associated neurodegenerative </a:t>
            </a:r>
            <a:r>
              <a:rPr lang="en-US" sz="3600" i="1" dirty="0" smtClean="0"/>
              <a:t>conditions</a:t>
            </a:r>
          </a:p>
          <a:p>
            <a:endParaRPr lang="en-US" dirty="0"/>
          </a:p>
        </p:txBody>
      </p:sp>
      <p:pic>
        <p:nvPicPr>
          <p:cNvPr id="4" name="Imagem 3"/>
          <p:cNvPicPr>
            <a:picLocks noChangeAspect="1"/>
          </p:cNvPicPr>
          <p:nvPr/>
        </p:nvPicPr>
        <p:blipFill>
          <a:blip r:embed="rId3"/>
          <a:stretch>
            <a:fillRect/>
          </a:stretch>
        </p:blipFill>
        <p:spPr>
          <a:xfrm>
            <a:off x="575174" y="229465"/>
            <a:ext cx="8429625" cy="3614738"/>
          </a:xfrm>
          <a:prstGeom prst="rect">
            <a:avLst/>
          </a:prstGeom>
        </p:spPr>
      </p:pic>
    </p:spTree>
    <p:extLst>
      <p:ext uri="{BB962C8B-B14F-4D97-AF65-F5344CB8AC3E}">
        <p14:creationId xmlns:p14="http://schemas.microsoft.com/office/powerpoint/2010/main" val="251235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3"/>
          <a:stretch>
            <a:fillRect/>
          </a:stretch>
        </p:blipFill>
        <p:spPr>
          <a:xfrm>
            <a:off x="1975116" y="-130630"/>
            <a:ext cx="10266045" cy="10136505"/>
          </a:xfrm>
          <a:prstGeom prst="rect">
            <a:avLst/>
          </a:prstGeom>
        </p:spPr>
      </p:pic>
      <p:sp>
        <p:nvSpPr>
          <p:cNvPr id="5" name="CaixaDeTexto 6"/>
          <p:cNvSpPr txBox="1">
            <a:spLocks noChangeArrowheads="1"/>
          </p:cNvSpPr>
          <p:nvPr/>
        </p:nvSpPr>
        <p:spPr bwMode="auto">
          <a:xfrm>
            <a:off x="13046298" y="9434893"/>
            <a:ext cx="39538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000"/>
              <a:t>Signaevsky M et al. </a:t>
            </a:r>
            <a:r>
              <a:rPr lang="en-US" altLang="en-US" sz="2000" i="1"/>
              <a:t>Lab Invest</a:t>
            </a:r>
            <a:r>
              <a:rPr lang="en-US" altLang="en-US" sz="2000"/>
              <a:t>. 2019</a:t>
            </a:r>
          </a:p>
        </p:txBody>
      </p:sp>
      <p:sp>
        <p:nvSpPr>
          <p:cNvPr id="6" name="CaixaDeTexto 5"/>
          <p:cNvSpPr txBox="1"/>
          <p:nvPr/>
        </p:nvSpPr>
        <p:spPr>
          <a:xfrm>
            <a:off x="12241161" y="8821346"/>
            <a:ext cx="1190172" cy="400110"/>
          </a:xfrm>
          <a:prstGeom prst="rect">
            <a:avLst/>
          </a:prstGeom>
          <a:noFill/>
        </p:spPr>
        <p:txBody>
          <a:bodyPr wrap="square" rtlCol="0">
            <a:spAutoFit/>
          </a:bodyPr>
          <a:lstStyle/>
          <a:p>
            <a:r>
              <a:rPr lang="pt-BR" sz="2000" dirty="0" smtClean="0"/>
              <a:t>AT8</a:t>
            </a:r>
            <a:endParaRPr lang="en-US" sz="2000" dirty="0"/>
          </a:p>
        </p:txBody>
      </p:sp>
    </p:spTree>
    <p:extLst>
      <p:ext uri="{BB962C8B-B14F-4D97-AF65-F5344CB8AC3E}">
        <p14:creationId xmlns:p14="http://schemas.microsoft.com/office/powerpoint/2010/main" val="37326063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err="1" smtClean="0"/>
              <a:t>Signaevsky</a:t>
            </a:r>
            <a:r>
              <a:rPr lang="pt-BR" dirty="0" smtClean="0"/>
              <a:t> M et al. 2019</a:t>
            </a:r>
            <a:endParaRPr lang="en-US" dirty="0"/>
          </a:p>
        </p:txBody>
      </p:sp>
      <p:sp>
        <p:nvSpPr>
          <p:cNvPr id="3" name="Espaço Reservado para Texto 2"/>
          <p:cNvSpPr>
            <a:spLocks noGrp="1"/>
          </p:cNvSpPr>
          <p:nvPr>
            <p:ph type="body" sz="quarter" idx="10"/>
          </p:nvPr>
        </p:nvSpPr>
        <p:spPr/>
        <p:txBody>
          <a:bodyPr/>
          <a:lstStyle/>
          <a:p>
            <a:r>
              <a:rPr lang="en-US" altLang="en-US" sz="3600" i="1" dirty="0"/>
              <a:t>The network achieves </a:t>
            </a:r>
            <a:r>
              <a:rPr lang="en-US" altLang="en-US" sz="3600" b="1" i="1" dirty="0"/>
              <a:t>high sensitivity for both validation and test data</a:t>
            </a:r>
            <a:r>
              <a:rPr lang="en-US" altLang="en-US" sz="3600" i="1" dirty="0"/>
              <a:t>, with a lower precision on the test set compared to the validation set</a:t>
            </a:r>
          </a:p>
          <a:p>
            <a:r>
              <a:rPr lang="en-US" altLang="en-US" sz="3600" i="1" dirty="0" smtClean="0"/>
              <a:t>Our </a:t>
            </a:r>
            <a:r>
              <a:rPr lang="en-US" altLang="en-US" sz="3600" i="1" dirty="0"/>
              <a:t>NFT classifier currently takes an </a:t>
            </a:r>
            <a:r>
              <a:rPr lang="en-US" altLang="en-US" sz="3600" b="1" i="1" dirty="0"/>
              <a:t>average of 45 min to 1h to computationally identify and count NFT on an entire WSI</a:t>
            </a:r>
            <a:r>
              <a:rPr lang="en-US" altLang="en-US" sz="3600" i="1" dirty="0"/>
              <a:t>, illustrating the feasibility of applying this approach to large datasets</a:t>
            </a:r>
          </a:p>
          <a:p>
            <a:endParaRPr lang="en-US" sz="3600" dirty="0"/>
          </a:p>
        </p:txBody>
      </p:sp>
    </p:spTree>
    <p:extLst>
      <p:ext uri="{BB962C8B-B14F-4D97-AF65-F5344CB8AC3E}">
        <p14:creationId xmlns:p14="http://schemas.microsoft.com/office/powerpoint/2010/main" val="146845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2"/>
          <a:stretch>
            <a:fillRect/>
          </a:stretch>
        </p:blipFill>
        <p:spPr>
          <a:xfrm>
            <a:off x="1101647" y="227003"/>
            <a:ext cx="15330488" cy="9156859"/>
          </a:xfrm>
          <a:prstGeom prst="rect">
            <a:avLst/>
          </a:prstGeom>
        </p:spPr>
      </p:pic>
    </p:spTree>
    <p:extLst>
      <p:ext uri="{BB962C8B-B14F-4D97-AF65-F5344CB8AC3E}">
        <p14:creationId xmlns:p14="http://schemas.microsoft.com/office/powerpoint/2010/main" val="16407132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stretch>
            <a:fillRect/>
          </a:stretch>
        </p:blipFill>
        <p:spPr>
          <a:xfrm>
            <a:off x="2105958" y="113340"/>
            <a:ext cx="15216188" cy="10015538"/>
          </a:xfrm>
          <a:prstGeom prst="rect">
            <a:avLst/>
          </a:prstGeom>
        </p:spPr>
      </p:pic>
      <p:sp>
        <p:nvSpPr>
          <p:cNvPr id="2" name="CaixaDeTexto 1"/>
          <p:cNvSpPr txBox="1"/>
          <p:nvPr/>
        </p:nvSpPr>
        <p:spPr>
          <a:xfrm>
            <a:off x="152400" y="393700"/>
            <a:ext cx="2489200" cy="830997"/>
          </a:xfrm>
          <a:prstGeom prst="rect">
            <a:avLst/>
          </a:prstGeom>
          <a:noFill/>
        </p:spPr>
        <p:txBody>
          <a:bodyPr wrap="square" rtlCol="0">
            <a:spAutoFit/>
          </a:bodyPr>
          <a:lstStyle/>
          <a:p>
            <a:r>
              <a:rPr lang="pt-BR" sz="2400" b="1" dirty="0" smtClean="0"/>
              <a:t>MEDICINA DE PRECISÃO</a:t>
            </a:r>
            <a:endParaRPr lang="en-US" sz="2400" b="1" dirty="0"/>
          </a:p>
        </p:txBody>
      </p:sp>
    </p:spTree>
    <p:extLst>
      <p:ext uri="{BB962C8B-B14F-4D97-AF65-F5344CB8AC3E}">
        <p14:creationId xmlns:p14="http://schemas.microsoft.com/office/powerpoint/2010/main" val="3093703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pt-BR" dirty="0" smtClean="0"/>
          </a:p>
          <a:p>
            <a:endParaRPr lang="pt-BR" dirty="0"/>
          </a:p>
          <a:p>
            <a:endParaRPr lang="pt-BR" dirty="0" smtClean="0"/>
          </a:p>
          <a:p>
            <a:endParaRPr lang="pt-BR" dirty="0"/>
          </a:p>
          <a:p>
            <a:endParaRPr lang="pt-BR" dirty="0" smtClean="0"/>
          </a:p>
          <a:p>
            <a:r>
              <a:rPr lang="pt-BR" dirty="0" smtClean="0"/>
              <a:t>Outros </a:t>
            </a:r>
            <a:r>
              <a:rPr lang="pt-BR" dirty="0" err="1" smtClean="0"/>
              <a:t>papers</a:t>
            </a:r>
            <a:r>
              <a:rPr lang="pt-BR" dirty="0" smtClean="0"/>
              <a:t> muito interessantes...</a:t>
            </a:r>
            <a:endParaRPr lang="en-US" dirty="0"/>
          </a:p>
        </p:txBody>
      </p:sp>
      <p:pic>
        <p:nvPicPr>
          <p:cNvPr id="5" name="Image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2888" y="-11"/>
            <a:ext cx="9723120" cy="4999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9765" y="4371721"/>
            <a:ext cx="9929813"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59021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err="1" smtClean="0"/>
              <a:t>Neuro</a:t>
            </a:r>
            <a:r>
              <a:rPr lang="pt-BR" dirty="0" smtClean="0"/>
              <a:t>-oncologia</a:t>
            </a:r>
            <a:endParaRPr lang="en-US" dirty="0"/>
          </a:p>
        </p:txBody>
      </p:sp>
      <p:sp>
        <p:nvSpPr>
          <p:cNvPr id="3" name="Espaço Reservado para Texto 2"/>
          <p:cNvSpPr>
            <a:spLocks noGrp="1"/>
          </p:cNvSpPr>
          <p:nvPr>
            <p:ph type="body" sz="quarter" idx="10"/>
          </p:nvPr>
        </p:nvSpPr>
        <p:spPr/>
        <p:txBody>
          <a:bodyPr/>
          <a:lstStyle/>
          <a:p>
            <a:endParaRPr lang="en-US"/>
          </a:p>
        </p:txBody>
      </p:sp>
      <p:pic>
        <p:nvPicPr>
          <p:cNvPr id="5" name="Imagem 4"/>
          <p:cNvPicPr>
            <a:picLocks noChangeAspect="1"/>
          </p:cNvPicPr>
          <p:nvPr/>
        </p:nvPicPr>
        <p:blipFill>
          <a:blip r:embed="rId2"/>
          <a:stretch>
            <a:fillRect/>
          </a:stretch>
        </p:blipFill>
        <p:spPr>
          <a:xfrm>
            <a:off x="1695450" y="2210653"/>
            <a:ext cx="14973300" cy="7343775"/>
          </a:xfrm>
          <a:prstGeom prst="rect">
            <a:avLst/>
          </a:prstGeom>
        </p:spPr>
      </p:pic>
    </p:spTree>
    <p:extLst>
      <p:ext uri="{BB962C8B-B14F-4D97-AF65-F5344CB8AC3E}">
        <p14:creationId xmlns:p14="http://schemas.microsoft.com/office/powerpoint/2010/main" val="178566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2"/>
          <a:stretch>
            <a:fillRect/>
          </a:stretch>
        </p:blipFill>
        <p:spPr>
          <a:xfrm>
            <a:off x="267979" y="286604"/>
            <a:ext cx="11415713" cy="8086725"/>
          </a:xfrm>
          <a:prstGeom prst="rect">
            <a:avLst/>
          </a:prstGeom>
        </p:spPr>
      </p:pic>
      <p:pic>
        <p:nvPicPr>
          <p:cNvPr id="5" name="Imagem 4"/>
          <p:cNvPicPr>
            <a:picLocks noChangeAspect="1"/>
          </p:cNvPicPr>
          <p:nvPr/>
        </p:nvPicPr>
        <p:blipFill>
          <a:blip r:embed="rId3"/>
          <a:stretch>
            <a:fillRect/>
          </a:stretch>
        </p:blipFill>
        <p:spPr>
          <a:xfrm>
            <a:off x="1424412" y="1149614"/>
            <a:ext cx="15456218" cy="8576786"/>
          </a:xfrm>
          <a:prstGeom prst="rect">
            <a:avLst/>
          </a:prstGeom>
        </p:spPr>
      </p:pic>
      <p:sp>
        <p:nvSpPr>
          <p:cNvPr id="6" name="Retângulo Arredondado 5"/>
          <p:cNvSpPr/>
          <p:nvPr/>
        </p:nvSpPr>
        <p:spPr>
          <a:xfrm>
            <a:off x="12679579" y="6816436"/>
            <a:ext cx="4201051" cy="140690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tângulo Arredondado 6"/>
          <p:cNvSpPr/>
          <p:nvPr/>
        </p:nvSpPr>
        <p:spPr>
          <a:xfrm>
            <a:off x="12679578" y="8223339"/>
            <a:ext cx="4201051" cy="140690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73526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pt-BR" dirty="0" smtClean="0"/>
          </a:p>
          <a:p>
            <a:endParaRPr lang="en-US" altLang="en-US" i="1" dirty="0" smtClean="0"/>
          </a:p>
          <a:p>
            <a:endParaRPr lang="en-US" altLang="en-US" i="1" dirty="0" smtClean="0"/>
          </a:p>
          <a:p>
            <a:r>
              <a:rPr lang="en-US" altLang="en-US" i="1" dirty="0" smtClean="0"/>
              <a:t>Survival </a:t>
            </a:r>
            <a:r>
              <a:rPr lang="en-US" altLang="en-US" i="1" dirty="0"/>
              <a:t>convolutional neural networks </a:t>
            </a:r>
            <a:r>
              <a:rPr lang="en-US" altLang="en-US" dirty="0"/>
              <a:t>(SCNNs): </a:t>
            </a:r>
            <a:r>
              <a:rPr lang="en-US" altLang="en-US" dirty="0" err="1"/>
              <a:t>predição</a:t>
            </a:r>
            <a:r>
              <a:rPr lang="en-US" altLang="en-US" dirty="0"/>
              <a:t> de </a:t>
            </a:r>
            <a:r>
              <a:rPr lang="en-US" altLang="en-US" dirty="0" err="1"/>
              <a:t>eventos</a:t>
            </a:r>
            <a:r>
              <a:rPr lang="en-US" altLang="en-US" dirty="0"/>
              <a:t> a </a:t>
            </a:r>
            <a:r>
              <a:rPr lang="en-US" altLang="en-US" dirty="0" err="1"/>
              <a:t>partir</a:t>
            </a:r>
            <a:r>
              <a:rPr lang="en-US" altLang="en-US" dirty="0"/>
              <a:t> de </a:t>
            </a:r>
            <a:r>
              <a:rPr lang="en-US" altLang="en-US" dirty="0" err="1" smtClean="0"/>
              <a:t>características</a:t>
            </a:r>
            <a:r>
              <a:rPr lang="en-US" altLang="en-US" dirty="0" smtClean="0"/>
              <a:t> </a:t>
            </a:r>
            <a:r>
              <a:rPr lang="en-US" altLang="en-US" dirty="0" err="1" smtClean="0"/>
              <a:t>morfológicas</a:t>
            </a:r>
            <a:r>
              <a:rPr lang="en-US" altLang="en-US" dirty="0" smtClean="0"/>
              <a:t> de </a:t>
            </a:r>
            <a:r>
              <a:rPr lang="en-US" altLang="en-US" dirty="0"/>
              <a:t>gliomas </a:t>
            </a:r>
            <a:r>
              <a:rPr lang="en-US" altLang="en-US" dirty="0" err="1"/>
              <a:t>difusos</a:t>
            </a:r>
            <a:endParaRPr lang="en-US" altLang="en-US" dirty="0"/>
          </a:p>
          <a:p>
            <a:r>
              <a:rPr lang="pt-BR" altLang="en-US" dirty="0" smtClean="0"/>
              <a:t>Integração </a:t>
            </a:r>
            <a:r>
              <a:rPr lang="pt-BR" altLang="en-US" dirty="0"/>
              <a:t>com </a:t>
            </a:r>
            <a:r>
              <a:rPr lang="pt-BR" altLang="en-US" dirty="0" err="1"/>
              <a:t>biomarcadores</a:t>
            </a:r>
            <a:r>
              <a:rPr lang="pt-BR" altLang="en-US" dirty="0"/>
              <a:t> (</a:t>
            </a:r>
            <a:r>
              <a:rPr lang="pt-BR" altLang="en-US" dirty="0" err="1" smtClean="0"/>
              <a:t>Genomic</a:t>
            </a:r>
            <a:r>
              <a:rPr lang="pt-BR" altLang="en-US" dirty="0" smtClean="0"/>
              <a:t> </a:t>
            </a:r>
            <a:r>
              <a:rPr lang="pt-BR" altLang="en-US" dirty="0" err="1" smtClean="0"/>
              <a:t>SCNNs</a:t>
            </a:r>
            <a:r>
              <a:rPr lang="pt-BR" altLang="en-US" dirty="0"/>
              <a:t>) – IDH, 1p/19q</a:t>
            </a:r>
          </a:p>
          <a:p>
            <a:endParaRPr lang="en-US" dirty="0"/>
          </a:p>
        </p:txBody>
      </p:sp>
      <p:pic>
        <p:nvPicPr>
          <p:cNvPr id="4" name="Imagem 3"/>
          <p:cNvPicPr>
            <a:picLocks noChangeAspect="1"/>
          </p:cNvPicPr>
          <p:nvPr/>
        </p:nvPicPr>
        <p:blipFill>
          <a:blip r:embed="rId2"/>
          <a:stretch>
            <a:fillRect/>
          </a:stretch>
        </p:blipFill>
        <p:spPr>
          <a:xfrm>
            <a:off x="139597" y="295522"/>
            <a:ext cx="10201275" cy="3257550"/>
          </a:xfrm>
          <a:prstGeom prst="rect">
            <a:avLst/>
          </a:prstGeom>
        </p:spPr>
      </p:pic>
    </p:spTree>
    <p:extLst>
      <p:ext uri="{BB962C8B-B14F-4D97-AF65-F5344CB8AC3E}">
        <p14:creationId xmlns:p14="http://schemas.microsoft.com/office/powerpoint/2010/main" val="275436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3"/>
          <a:stretch>
            <a:fillRect/>
          </a:stretch>
        </p:blipFill>
        <p:spPr>
          <a:xfrm>
            <a:off x="444500" y="176203"/>
            <a:ext cx="9974580" cy="6914198"/>
          </a:xfrm>
          <a:prstGeom prst="rect">
            <a:avLst/>
          </a:prstGeom>
        </p:spPr>
      </p:pic>
      <p:sp>
        <p:nvSpPr>
          <p:cNvPr id="5" name="CaixaDeTexto 4"/>
          <p:cNvSpPr txBox="1">
            <a:spLocks noChangeArrowheads="1"/>
          </p:cNvSpPr>
          <p:nvPr/>
        </p:nvSpPr>
        <p:spPr bwMode="auto">
          <a:xfrm>
            <a:off x="11181806" y="9436916"/>
            <a:ext cx="56605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en-US" sz="2000" dirty="0" err="1"/>
              <a:t>Mobadersany</a:t>
            </a:r>
            <a:r>
              <a:rPr lang="pt-BR" altLang="en-US" sz="2000" dirty="0"/>
              <a:t> P et al. </a:t>
            </a:r>
            <a:r>
              <a:rPr lang="pl-PL" altLang="en-US" sz="2000" dirty="0"/>
              <a:t>Proc Natl Acad Sci U S A.</a:t>
            </a:r>
            <a:r>
              <a:rPr lang="pt-BR" altLang="en-US" sz="2000" dirty="0"/>
              <a:t> 2018</a:t>
            </a:r>
            <a:endParaRPr lang="en-US" altLang="en-US" sz="2000" dirty="0"/>
          </a:p>
        </p:txBody>
      </p:sp>
      <p:pic>
        <p:nvPicPr>
          <p:cNvPr id="6" name="Imagem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24007" y="576244"/>
            <a:ext cx="13415963" cy="855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512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sp>
        <p:nvSpPr>
          <p:cNvPr id="4" name="CaixaDeTexto 3"/>
          <p:cNvSpPr txBox="1">
            <a:spLocks noChangeArrowheads="1"/>
          </p:cNvSpPr>
          <p:nvPr/>
        </p:nvSpPr>
        <p:spPr bwMode="auto">
          <a:xfrm>
            <a:off x="11181806" y="9436916"/>
            <a:ext cx="56605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en-US" sz="2000" dirty="0" err="1"/>
              <a:t>Mobadersany</a:t>
            </a:r>
            <a:r>
              <a:rPr lang="pt-BR" altLang="en-US" sz="2000" dirty="0"/>
              <a:t> P et al. </a:t>
            </a:r>
            <a:r>
              <a:rPr lang="pl-PL" altLang="en-US" sz="2000" dirty="0"/>
              <a:t>Proc Natl Acad Sci U S A.</a:t>
            </a:r>
            <a:r>
              <a:rPr lang="pt-BR" altLang="en-US" sz="2000" dirty="0"/>
              <a:t> 2018</a:t>
            </a:r>
            <a:endParaRPr lang="en-US" altLang="en-US" sz="2000" dirty="0"/>
          </a:p>
        </p:txBody>
      </p:sp>
      <p:pic>
        <p:nvPicPr>
          <p:cNvPr id="5" name="Imagem 4"/>
          <p:cNvPicPr>
            <a:picLocks noChangeAspect="1"/>
          </p:cNvPicPr>
          <p:nvPr/>
        </p:nvPicPr>
        <p:blipFill>
          <a:blip r:embed="rId3"/>
          <a:stretch>
            <a:fillRect/>
          </a:stretch>
        </p:blipFill>
        <p:spPr>
          <a:xfrm>
            <a:off x="575164" y="-22"/>
            <a:ext cx="12430125" cy="9336405"/>
          </a:xfrm>
          <a:prstGeom prst="rect">
            <a:avLst/>
          </a:prstGeom>
        </p:spPr>
      </p:pic>
      <p:sp>
        <p:nvSpPr>
          <p:cNvPr id="6" name="CaixaDeTexto 5"/>
          <p:cNvSpPr txBox="1"/>
          <p:nvPr/>
        </p:nvSpPr>
        <p:spPr>
          <a:xfrm>
            <a:off x="13249275" y="2510725"/>
            <a:ext cx="4928461" cy="3323987"/>
          </a:xfrm>
          <a:prstGeom prst="rect">
            <a:avLst/>
          </a:prstGeom>
          <a:noFill/>
          <a:ln w="38100">
            <a:solidFill>
              <a:schemeClr val="tx1"/>
            </a:solidFill>
          </a:ln>
        </p:spPr>
        <p:txBody>
          <a:bodyPr wrap="square" rtlCol="0">
            <a:spAutoFit/>
          </a:bodyPr>
          <a:lstStyle/>
          <a:p>
            <a:r>
              <a:rPr lang="en-US" altLang="en-US" sz="2400" i="1" dirty="0"/>
              <a:t>SCNN </a:t>
            </a:r>
            <a:r>
              <a:rPr lang="en-US" altLang="en-US" sz="2400" b="1" i="1" dirty="0"/>
              <a:t>performed as well as manual histologic grading or molecular subtyping in predicting overall survival</a:t>
            </a:r>
            <a:r>
              <a:rPr lang="en-US" altLang="en-US" sz="2400" i="1" dirty="0"/>
              <a:t> </a:t>
            </a:r>
            <a:endParaRPr lang="en-US" altLang="en-US" sz="2400" i="1" dirty="0" smtClean="0"/>
          </a:p>
          <a:p>
            <a:r>
              <a:rPr lang="en-US" altLang="en-US" sz="2400" i="1" dirty="0" smtClean="0"/>
              <a:t>(…)</a:t>
            </a:r>
            <a:r>
              <a:rPr lang="en-US" altLang="en-US" sz="2400" b="1" i="1" dirty="0" smtClean="0"/>
              <a:t> </a:t>
            </a:r>
            <a:r>
              <a:rPr lang="en-US" altLang="en-US" sz="2400" i="1" dirty="0" smtClean="0"/>
              <a:t>SCNN </a:t>
            </a:r>
            <a:r>
              <a:rPr lang="en-US" altLang="en-US" sz="2400" b="1" i="1" dirty="0"/>
              <a:t>can effectively discriminate outcomes within each molecular subtype</a:t>
            </a:r>
            <a:r>
              <a:rPr lang="en-US" altLang="en-US" sz="2400" i="1" dirty="0"/>
              <a:t>, effectively performing digital histologic grading</a:t>
            </a:r>
          </a:p>
          <a:p>
            <a:endParaRPr lang="en-US" dirty="0"/>
          </a:p>
        </p:txBody>
      </p:sp>
      <p:pic>
        <p:nvPicPr>
          <p:cNvPr id="7" name="Imagem 6"/>
          <p:cNvPicPr>
            <a:picLocks noChangeAspect="1"/>
          </p:cNvPicPr>
          <p:nvPr/>
        </p:nvPicPr>
        <p:blipFill>
          <a:blip r:embed="rId4"/>
          <a:stretch>
            <a:fillRect/>
          </a:stretch>
        </p:blipFill>
        <p:spPr>
          <a:xfrm>
            <a:off x="3425303" y="758070"/>
            <a:ext cx="14436090" cy="7595235"/>
          </a:xfrm>
          <a:prstGeom prst="rect">
            <a:avLst/>
          </a:prstGeom>
        </p:spPr>
      </p:pic>
      <p:sp>
        <p:nvSpPr>
          <p:cNvPr id="8" name="CaixaDeTexto 7"/>
          <p:cNvSpPr txBox="1"/>
          <p:nvPr/>
        </p:nvSpPr>
        <p:spPr>
          <a:xfrm>
            <a:off x="11559887" y="6941036"/>
            <a:ext cx="5985163" cy="1292662"/>
          </a:xfrm>
          <a:prstGeom prst="rect">
            <a:avLst/>
          </a:prstGeom>
          <a:noFill/>
          <a:ln w="28575">
            <a:solidFill>
              <a:schemeClr val="tx1"/>
            </a:solidFill>
          </a:ln>
        </p:spPr>
        <p:txBody>
          <a:bodyPr wrap="square" rtlCol="0">
            <a:spAutoFit/>
          </a:bodyPr>
          <a:lstStyle/>
          <a:p>
            <a:r>
              <a:rPr lang="en-US" altLang="en-US" sz="2000" i="1" dirty="0"/>
              <a:t>The GSCNN models </a:t>
            </a:r>
            <a:r>
              <a:rPr lang="en-US" altLang="en-US" sz="2000" b="1" i="1" dirty="0"/>
              <a:t>significantly outperform SCNN models as well as the WHO paradigm based on genomic subtype and histologic grading.</a:t>
            </a:r>
          </a:p>
          <a:p>
            <a:endParaRPr lang="en-US" dirty="0"/>
          </a:p>
        </p:txBody>
      </p:sp>
    </p:spTree>
    <p:extLst>
      <p:ext uri="{BB962C8B-B14F-4D97-AF65-F5344CB8AC3E}">
        <p14:creationId xmlns:p14="http://schemas.microsoft.com/office/powerpoint/2010/main" val="149412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dirty="0"/>
          </a:p>
        </p:txBody>
      </p:sp>
      <p:pic>
        <p:nvPicPr>
          <p:cNvPr id="8" name="Image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085" y="212258"/>
            <a:ext cx="9875520" cy="9749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ixaDeTexto 8"/>
          <p:cNvSpPr txBox="1">
            <a:spLocks noChangeArrowheads="1"/>
          </p:cNvSpPr>
          <p:nvPr/>
        </p:nvSpPr>
        <p:spPr bwMode="auto">
          <a:xfrm>
            <a:off x="11181806" y="9436916"/>
            <a:ext cx="56605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en-US" sz="2000" dirty="0" err="1"/>
              <a:t>Mobadersany</a:t>
            </a:r>
            <a:r>
              <a:rPr lang="pt-BR" altLang="en-US" sz="2000" dirty="0"/>
              <a:t> P et al. </a:t>
            </a:r>
            <a:r>
              <a:rPr lang="pl-PL" altLang="en-US" sz="2000" dirty="0"/>
              <a:t>Proc Natl Acad Sci U S A.</a:t>
            </a:r>
            <a:r>
              <a:rPr lang="pt-BR" altLang="en-US" sz="2000" dirty="0"/>
              <a:t> 2018</a:t>
            </a:r>
            <a:endParaRPr lang="en-US" altLang="en-US" sz="2000" dirty="0"/>
          </a:p>
        </p:txBody>
      </p:sp>
      <p:sp>
        <p:nvSpPr>
          <p:cNvPr id="11" name="CaixaDeTexto 10"/>
          <p:cNvSpPr txBox="1"/>
          <p:nvPr/>
        </p:nvSpPr>
        <p:spPr>
          <a:xfrm>
            <a:off x="10754436" y="2396680"/>
            <a:ext cx="5895833" cy="1631216"/>
          </a:xfrm>
          <a:prstGeom prst="rect">
            <a:avLst/>
          </a:prstGeom>
          <a:noFill/>
          <a:ln w="28575">
            <a:solidFill>
              <a:schemeClr val="tx1"/>
            </a:solidFill>
          </a:ln>
        </p:spPr>
        <p:txBody>
          <a:bodyPr wrap="square" rtlCol="0">
            <a:spAutoFit/>
          </a:bodyPr>
          <a:lstStyle/>
          <a:p>
            <a:r>
              <a:rPr lang="en-US" altLang="en-US" sz="2000" i="1" dirty="0" smtClean="0"/>
              <a:t>Heat </a:t>
            </a:r>
            <a:r>
              <a:rPr lang="en-US" altLang="en-US" sz="2000" i="1" dirty="0"/>
              <a:t>map analysis provides insights into the histologic patterns associated with increased risk and can also serve as a </a:t>
            </a:r>
            <a:r>
              <a:rPr lang="en-US" altLang="en-US" sz="2000" b="1" i="1" dirty="0"/>
              <a:t>practical tool to guide pathologists to tissue regions associated with worse prognosis</a:t>
            </a:r>
            <a:r>
              <a:rPr lang="en-US" altLang="en-US" sz="2000" i="1" dirty="0"/>
              <a:t>. </a:t>
            </a:r>
            <a:endParaRPr lang="en-US" sz="2000" dirty="0"/>
          </a:p>
          <a:p>
            <a:endParaRPr lang="en-US" sz="2000" dirty="0"/>
          </a:p>
        </p:txBody>
      </p:sp>
      <p:sp>
        <p:nvSpPr>
          <p:cNvPr id="12" name="CaixaDeTexto 11"/>
          <p:cNvSpPr txBox="1"/>
          <p:nvPr/>
        </p:nvSpPr>
        <p:spPr>
          <a:xfrm>
            <a:off x="10754436" y="4310241"/>
            <a:ext cx="5895833" cy="4401205"/>
          </a:xfrm>
          <a:prstGeom prst="rect">
            <a:avLst/>
          </a:prstGeom>
          <a:noFill/>
          <a:ln w="28575">
            <a:solidFill>
              <a:schemeClr val="tx1"/>
            </a:solidFill>
          </a:ln>
        </p:spPr>
        <p:txBody>
          <a:bodyPr wrap="square" rtlCol="0">
            <a:spAutoFit/>
          </a:bodyPr>
          <a:lstStyle/>
          <a:p>
            <a:r>
              <a:rPr lang="en-US" altLang="en-US" sz="2000" i="1" dirty="0"/>
              <a:t>SCNN also </a:t>
            </a:r>
            <a:r>
              <a:rPr lang="en-US" altLang="en-US" sz="2000" b="1" i="1" dirty="0"/>
              <a:t>assigned high risks to regions that do not contain well-recognized features associated with a higher grade or poor prognosis</a:t>
            </a:r>
            <a:r>
              <a:rPr lang="en-US" altLang="en-US" sz="2000" i="1" dirty="0"/>
              <a:t> (…) </a:t>
            </a:r>
            <a:r>
              <a:rPr lang="en-US" altLang="en-US" sz="2000" b="1" i="1" dirty="0"/>
              <a:t>assigns higher risk to sparsely infiltrated cerebral cortex </a:t>
            </a:r>
            <a:r>
              <a:rPr lang="en-US" altLang="en-US" sz="2000" i="1" dirty="0"/>
              <a:t>than to region (…) which is infiltrated by a higher density of tumor cells</a:t>
            </a:r>
          </a:p>
          <a:p>
            <a:r>
              <a:rPr lang="en-US" altLang="en-US" sz="2000" i="1" dirty="0"/>
              <a:t>(…) </a:t>
            </a:r>
            <a:r>
              <a:rPr lang="en-US" altLang="en-US" sz="2000" b="1" i="1" dirty="0"/>
              <a:t>high risk associated with low-cellularity edematous regions </a:t>
            </a:r>
            <a:r>
              <a:rPr lang="en-US" altLang="en-US" sz="2000" i="1" dirty="0"/>
              <a:t>compared with adjacent </a:t>
            </a:r>
            <a:r>
              <a:rPr lang="en-US" altLang="en-US" sz="2000" i="1" dirty="0" err="1"/>
              <a:t>oligodendroglioma</a:t>
            </a:r>
            <a:r>
              <a:rPr lang="en-US" altLang="en-US" sz="2000" i="1" dirty="0"/>
              <a:t> with much higher cellularity. Edema is frequently observed within gliomas and in adjacent </a:t>
            </a:r>
            <a:r>
              <a:rPr lang="en-US" altLang="en-US" sz="2000" i="1" dirty="0" smtClean="0"/>
              <a:t>brain (…) but </a:t>
            </a:r>
            <a:r>
              <a:rPr lang="en-US" altLang="en-US" sz="2000" b="1" i="1" dirty="0"/>
              <a:t>its histologic presence has not been previously recognized as a feature of aggressive behavior or incorporated into grading paradigms</a:t>
            </a:r>
          </a:p>
          <a:p>
            <a:endParaRPr lang="en-US" sz="2000" dirty="0"/>
          </a:p>
        </p:txBody>
      </p:sp>
    </p:spTree>
    <p:extLst>
      <p:ext uri="{BB962C8B-B14F-4D97-AF65-F5344CB8AC3E}">
        <p14:creationId xmlns:p14="http://schemas.microsoft.com/office/powerpoint/2010/main" val="48200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3"/>
          <a:stretch>
            <a:fillRect/>
          </a:stretch>
        </p:blipFill>
        <p:spPr>
          <a:xfrm>
            <a:off x="463557" y="268690"/>
            <a:ext cx="9267825" cy="4120515"/>
          </a:xfrm>
          <a:prstGeom prst="rect">
            <a:avLst/>
          </a:prstGeom>
        </p:spPr>
      </p:pic>
      <p:pic>
        <p:nvPicPr>
          <p:cNvPr id="5" name="Imagem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9239" y="2615191"/>
            <a:ext cx="15773400" cy="5242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m 5"/>
          <p:cNvPicPr>
            <a:picLocks noChangeAspect="1"/>
          </p:cNvPicPr>
          <p:nvPr/>
        </p:nvPicPr>
        <p:blipFill>
          <a:blip r:embed="rId5"/>
          <a:stretch>
            <a:fillRect/>
          </a:stretch>
        </p:blipFill>
        <p:spPr>
          <a:xfrm>
            <a:off x="1896419" y="2038173"/>
            <a:ext cx="13487400" cy="7117080"/>
          </a:xfrm>
          <a:prstGeom prst="rect">
            <a:avLst/>
          </a:prstGeom>
        </p:spPr>
      </p:pic>
    </p:spTree>
    <p:extLst>
      <p:ext uri="{BB962C8B-B14F-4D97-AF65-F5344CB8AC3E}">
        <p14:creationId xmlns:p14="http://schemas.microsoft.com/office/powerpoint/2010/main" val="348325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505" y="98425"/>
            <a:ext cx="9361170" cy="713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4"/>
          <p:cNvSpPr txBox="1">
            <a:spLocks noChangeArrowheads="1"/>
          </p:cNvSpPr>
          <p:nvPr/>
        </p:nvSpPr>
        <p:spPr bwMode="auto">
          <a:xfrm>
            <a:off x="12929870" y="9491345"/>
            <a:ext cx="38989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en-US" sz="2000"/>
              <a:t>Faust K et al. </a:t>
            </a:r>
            <a:r>
              <a:rPr lang="pt-BR" altLang="en-US" sz="2000" i="1"/>
              <a:t>Neurooncol Adv</a:t>
            </a:r>
            <a:r>
              <a:rPr lang="pl-PL" altLang="en-US" sz="2000" i="1"/>
              <a:t>.</a:t>
            </a:r>
            <a:r>
              <a:rPr lang="pt-BR" altLang="en-US" sz="2000" i="1"/>
              <a:t> </a:t>
            </a:r>
            <a:r>
              <a:rPr lang="pt-BR" altLang="en-US" sz="2000"/>
              <a:t>2022</a:t>
            </a:r>
            <a:endParaRPr lang="en-US" altLang="en-US" sz="2000"/>
          </a:p>
        </p:txBody>
      </p:sp>
      <p:sp>
        <p:nvSpPr>
          <p:cNvPr id="6" name="CaixaDeTexto 5"/>
          <p:cNvSpPr txBox="1"/>
          <p:nvPr/>
        </p:nvSpPr>
        <p:spPr>
          <a:xfrm>
            <a:off x="10304060" y="2893325"/>
            <a:ext cx="5527343" cy="1787857"/>
          </a:xfrm>
          <a:prstGeom prst="rect">
            <a:avLst/>
          </a:prstGeom>
          <a:noFill/>
        </p:spPr>
        <p:txBody>
          <a:bodyPr wrap="square" rtlCol="0">
            <a:spAutoFit/>
          </a:bodyPr>
          <a:lstStyle/>
          <a:p>
            <a:endParaRPr lang="en-US" dirty="0"/>
          </a:p>
        </p:txBody>
      </p:sp>
      <p:pic>
        <p:nvPicPr>
          <p:cNvPr id="7" name="Imagem 6"/>
          <p:cNvPicPr>
            <a:picLocks noChangeAspect="1"/>
          </p:cNvPicPr>
          <p:nvPr/>
        </p:nvPicPr>
        <p:blipFill>
          <a:blip r:embed="rId4"/>
          <a:stretch>
            <a:fillRect/>
          </a:stretch>
        </p:blipFill>
        <p:spPr>
          <a:xfrm>
            <a:off x="1817376" y="3408499"/>
            <a:ext cx="13546074" cy="5193030"/>
          </a:xfrm>
          <a:prstGeom prst="rect">
            <a:avLst/>
          </a:prstGeom>
        </p:spPr>
      </p:pic>
    </p:spTree>
    <p:extLst>
      <p:ext uri="{BB962C8B-B14F-4D97-AF65-F5344CB8AC3E}">
        <p14:creationId xmlns:p14="http://schemas.microsoft.com/office/powerpoint/2010/main" val="290382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dirty="0"/>
          </a:p>
        </p:txBody>
      </p:sp>
      <p:sp>
        <p:nvSpPr>
          <p:cNvPr id="3" name="Espaço Reservado para Texto 2"/>
          <p:cNvSpPr>
            <a:spLocks noGrp="1"/>
          </p:cNvSpPr>
          <p:nvPr>
            <p:ph type="body" sz="quarter" idx="10"/>
          </p:nvPr>
        </p:nvSpPr>
        <p:spPr/>
        <p:txBody>
          <a:bodyPr/>
          <a:lstStyle/>
          <a:p>
            <a:r>
              <a:rPr lang="en-US" altLang="en-US" dirty="0"/>
              <a:t>(computational AND pathology) OR (pathology AND artificial intelligence) OR (artificial intelligence AND whole slide image) OR (deep learning AND pathology) OR (deep learning AND whole slide image</a:t>
            </a:r>
            <a:r>
              <a:rPr lang="en-US" altLang="en-US" dirty="0" smtClean="0"/>
              <a:t>)</a:t>
            </a:r>
            <a:endParaRPr lang="en-US" dirty="0"/>
          </a:p>
        </p:txBody>
      </p:sp>
      <p:pic>
        <p:nvPicPr>
          <p:cNvPr id="6" name="Imagem 5"/>
          <p:cNvPicPr>
            <a:picLocks noChangeAspect="1"/>
          </p:cNvPicPr>
          <p:nvPr/>
        </p:nvPicPr>
        <p:blipFill>
          <a:blip r:embed="rId2"/>
          <a:stretch>
            <a:fillRect/>
          </a:stretch>
        </p:blipFill>
        <p:spPr>
          <a:xfrm>
            <a:off x="575186" y="198819"/>
            <a:ext cx="4524375" cy="1882140"/>
          </a:xfrm>
          <a:prstGeom prst="rect">
            <a:avLst/>
          </a:prstGeom>
        </p:spPr>
      </p:pic>
      <p:sp>
        <p:nvSpPr>
          <p:cNvPr id="7" name="CaixaDeTexto 6"/>
          <p:cNvSpPr txBox="1"/>
          <p:nvPr/>
        </p:nvSpPr>
        <p:spPr>
          <a:xfrm>
            <a:off x="12095018" y="8318989"/>
            <a:ext cx="3699164" cy="461665"/>
          </a:xfrm>
          <a:prstGeom prst="rect">
            <a:avLst/>
          </a:prstGeom>
          <a:noFill/>
        </p:spPr>
        <p:txBody>
          <a:bodyPr wrap="square" rtlCol="0">
            <a:spAutoFit/>
          </a:bodyPr>
          <a:lstStyle/>
          <a:p>
            <a:r>
              <a:rPr lang="pt-BR" sz="2400" dirty="0" smtClean="0"/>
              <a:t>Maio 27, 2024</a:t>
            </a:r>
            <a:endParaRPr lang="en-US" sz="2400" dirty="0"/>
          </a:p>
        </p:txBody>
      </p:sp>
      <p:pic>
        <p:nvPicPr>
          <p:cNvPr id="4" name="Imagem 3"/>
          <p:cNvPicPr>
            <a:picLocks noChangeAspect="1"/>
          </p:cNvPicPr>
          <p:nvPr/>
        </p:nvPicPr>
        <p:blipFill>
          <a:blip r:embed="rId3"/>
          <a:stretch>
            <a:fillRect/>
          </a:stretch>
        </p:blipFill>
        <p:spPr>
          <a:xfrm>
            <a:off x="6408171" y="3929453"/>
            <a:ext cx="5444966" cy="4440555"/>
          </a:xfrm>
          <a:prstGeom prst="rect">
            <a:avLst/>
          </a:prstGeom>
        </p:spPr>
      </p:pic>
      <p:pic>
        <p:nvPicPr>
          <p:cNvPr id="5" name="Imagem 4"/>
          <p:cNvPicPr>
            <a:picLocks noChangeAspect="1"/>
          </p:cNvPicPr>
          <p:nvPr/>
        </p:nvPicPr>
        <p:blipFill>
          <a:blip r:embed="rId4"/>
          <a:stretch>
            <a:fillRect/>
          </a:stretch>
        </p:blipFill>
        <p:spPr>
          <a:xfrm>
            <a:off x="5099561" y="4980265"/>
            <a:ext cx="1827848" cy="778193"/>
          </a:xfrm>
          <a:prstGeom prst="rect">
            <a:avLst/>
          </a:prstGeom>
        </p:spPr>
      </p:pic>
    </p:spTree>
    <p:extLst>
      <p:ext uri="{BB962C8B-B14F-4D97-AF65-F5344CB8AC3E}">
        <p14:creationId xmlns:p14="http://schemas.microsoft.com/office/powerpoint/2010/main" val="1133415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2"/>
          <a:stretch>
            <a:fillRect/>
          </a:stretch>
        </p:blipFill>
        <p:spPr>
          <a:xfrm>
            <a:off x="575186" y="249364"/>
            <a:ext cx="12720161" cy="8825389"/>
          </a:xfrm>
          <a:prstGeom prst="rect">
            <a:avLst/>
          </a:prstGeom>
        </p:spPr>
      </p:pic>
      <p:sp>
        <p:nvSpPr>
          <p:cNvPr id="5" name="CaixaDeTexto 4"/>
          <p:cNvSpPr txBox="1">
            <a:spLocks noChangeArrowheads="1"/>
          </p:cNvSpPr>
          <p:nvPr/>
        </p:nvSpPr>
        <p:spPr bwMode="auto">
          <a:xfrm>
            <a:off x="12929870" y="9491345"/>
            <a:ext cx="38989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en-US" sz="2000"/>
              <a:t>Faust K et al. </a:t>
            </a:r>
            <a:r>
              <a:rPr lang="pt-BR" altLang="en-US" sz="2000" i="1"/>
              <a:t>Neurooncol Adv</a:t>
            </a:r>
            <a:r>
              <a:rPr lang="pl-PL" altLang="en-US" sz="2000" i="1"/>
              <a:t>.</a:t>
            </a:r>
            <a:r>
              <a:rPr lang="pt-BR" altLang="en-US" sz="2000" i="1"/>
              <a:t> </a:t>
            </a:r>
            <a:r>
              <a:rPr lang="pt-BR" altLang="en-US" sz="2000"/>
              <a:t>2022</a:t>
            </a:r>
            <a:endParaRPr lang="en-US" altLang="en-US" sz="2000"/>
          </a:p>
        </p:txBody>
      </p:sp>
      <p:sp>
        <p:nvSpPr>
          <p:cNvPr id="6" name="CaixaDeTexto 5"/>
          <p:cNvSpPr txBox="1"/>
          <p:nvPr/>
        </p:nvSpPr>
        <p:spPr>
          <a:xfrm>
            <a:off x="13882255" y="2992582"/>
            <a:ext cx="4003963" cy="5016758"/>
          </a:xfrm>
          <a:prstGeom prst="rect">
            <a:avLst/>
          </a:prstGeom>
          <a:noFill/>
          <a:ln w="28575">
            <a:solidFill>
              <a:schemeClr val="tx1"/>
            </a:solidFill>
          </a:ln>
        </p:spPr>
        <p:txBody>
          <a:bodyPr wrap="square" rtlCol="0">
            <a:spAutoFit/>
          </a:bodyPr>
          <a:lstStyle/>
          <a:p>
            <a:r>
              <a:rPr lang="en-US" altLang="en-US" sz="2000" i="1" dirty="0" smtClean="0"/>
              <a:t>(…) aligning </a:t>
            </a:r>
            <a:r>
              <a:rPr lang="en-US" altLang="en-US" sz="2000" i="1" dirty="0"/>
              <a:t>mask R-CNN-based estimates of the proliferation marker Ki-67/MIB1 in each image patch with the values of Olig2 (…) this observation could have </a:t>
            </a:r>
            <a:r>
              <a:rPr lang="en-US" altLang="en-US" sz="2000" b="1" i="1" dirty="0"/>
              <a:t>important implications for emerging clinical trials using Olig2 inhibitors</a:t>
            </a:r>
            <a:r>
              <a:rPr lang="en-US" altLang="en-US" sz="2000" i="1" dirty="0"/>
              <a:t>, as it suggests this class of compounds may not effectively reach slowly dividing/quiescent tumor cells that already elude traditional treatment approaches. Together, these analyses highlight </a:t>
            </a:r>
            <a:r>
              <a:rPr lang="en-US" altLang="en-US" sz="2000" b="1" i="1" dirty="0"/>
              <a:t>how this WSI alignment approach can also serve as a discovery tool </a:t>
            </a:r>
            <a:r>
              <a:rPr lang="en-US" altLang="en-US" sz="2000" i="1" dirty="0" smtClean="0"/>
              <a:t>(…)</a:t>
            </a:r>
            <a:endParaRPr lang="en-US" altLang="en-US" sz="2000" i="1" dirty="0"/>
          </a:p>
          <a:p>
            <a:endParaRPr lang="en-US" sz="2000" dirty="0"/>
          </a:p>
        </p:txBody>
      </p:sp>
    </p:spTree>
    <p:extLst>
      <p:ext uri="{BB962C8B-B14F-4D97-AF65-F5344CB8AC3E}">
        <p14:creationId xmlns:p14="http://schemas.microsoft.com/office/powerpoint/2010/main" val="163548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pt-BR" dirty="0" smtClean="0"/>
          </a:p>
          <a:p>
            <a:endParaRPr lang="pt-BR" dirty="0"/>
          </a:p>
          <a:p>
            <a:endParaRPr lang="pt-BR" dirty="0" smtClean="0"/>
          </a:p>
          <a:p>
            <a:endParaRPr lang="en-US" dirty="0"/>
          </a:p>
          <a:p>
            <a:r>
              <a:rPr lang="en-US" i="1" dirty="0" smtClean="0"/>
              <a:t>Deep </a:t>
            </a:r>
            <a:r>
              <a:rPr lang="en-US" i="1" dirty="0" err="1"/>
              <a:t>lEarning</a:t>
            </a:r>
            <a:r>
              <a:rPr lang="en-US" i="1" dirty="0"/>
              <a:t> from </a:t>
            </a:r>
            <a:r>
              <a:rPr lang="en-US" i="1" dirty="0" err="1"/>
              <a:t>histoPathoLOgy</a:t>
            </a:r>
            <a:r>
              <a:rPr lang="en-US" i="1" dirty="0"/>
              <a:t> and </a:t>
            </a:r>
            <a:r>
              <a:rPr lang="en-US" i="1" dirty="0" err="1"/>
              <a:t>methYlation</a:t>
            </a:r>
            <a:r>
              <a:rPr lang="en-US" i="1" dirty="0"/>
              <a:t> (</a:t>
            </a:r>
            <a:r>
              <a:rPr lang="en-US" i="1" dirty="0" smtClean="0"/>
              <a:t>DEPLOY): deep </a:t>
            </a:r>
            <a:r>
              <a:rPr lang="en-US" i="1" dirty="0"/>
              <a:t>learning model that </a:t>
            </a:r>
            <a:r>
              <a:rPr lang="en-US" i="1" dirty="0" smtClean="0"/>
              <a:t>classifies </a:t>
            </a:r>
            <a:r>
              <a:rPr lang="en-US" i="1" dirty="0"/>
              <a:t>CNS tumors to ten major categories from </a:t>
            </a:r>
            <a:r>
              <a:rPr lang="en-US" i="1" dirty="0" smtClean="0"/>
              <a:t>histopathology</a:t>
            </a:r>
          </a:p>
          <a:p>
            <a:r>
              <a:rPr lang="en-US" i="1" dirty="0"/>
              <a:t>DEPLOY leverages insights gained by DNA methylation profiling for CNS tumor diagnostics, </a:t>
            </a:r>
            <a:r>
              <a:rPr lang="en-US" b="1" i="1" dirty="0"/>
              <a:t>without itself </a:t>
            </a:r>
            <a:r>
              <a:rPr lang="en-US" b="1" i="1" dirty="0" smtClean="0"/>
              <a:t>requiring </a:t>
            </a:r>
            <a:r>
              <a:rPr lang="en-US" b="1" i="1" dirty="0"/>
              <a:t>methylation profiling to be performed</a:t>
            </a:r>
            <a:r>
              <a:rPr lang="en-US" i="1" dirty="0"/>
              <a:t>, therefore bypassing the limitations, potentially offering a low-cost </a:t>
            </a:r>
            <a:r>
              <a:rPr lang="en-US" i="1" dirty="0" smtClean="0"/>
              <a:t>alternative</a:t>
            </a:r>
          </a:p>
          <a:p>
            <a:endParaRPr lang="en-US" i="1" dirty="0" smtClean="0"/>
          </a:p>
          <a:p>
            <a:endParaRPr lang="en-US" i="1" dirty="0"/>
          </a:p>
          <a:p>
            <a:endParaRPr lang="en-US" dirty="0"/>
          </a:p>
        </p:txBody>
      </p:sp>
      <p:pic>
        <p:nvPicPr>
          <p:cNvPr id="5" name="Imagem 4"/>
          <p:cNvPicPr>
            <a:picLocks noChangeAspect="1"/>
          </p:cNvPicPr>
          <p:nvPr/>
        </p:nvPicPr>
        <p:blipFill>
          <a:blip r:embed="rId2"/>
          <a:stretch>
            <a:fillRect/>
          </a:stretch>
        </p:blipFill>
        <p:spPr>
          <a:xfrm>
            <a:off x="267947" y="0"/>
            <a:ext cx="9867900" cy="5013960"/>
          </a:xfrm>
          <a:prstGeom prst="rect">
            <a:avLst/>
          </a:prstGeom>
        </p:spPr>
      </p:pic>
    </p:spTree>
    <p:extLst>
      <p:ext uri="{BB962C8B-B14F-4D97-AF65-F5344CB8AC3E}">
        <p14:creationId xmlns:p14="http://schemas.microsoft.com/office/powerpoint/2010/main" val="23778884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2"/>
          <a:stretch>
            <a:fillRect/>
          </a:stretch>
        </p:blipFill>
        <p:spPr>
          <a:xfrm>
            <a:off x="342653" y="315615"/>
            <a:ext cx="12131040" cy="7513320"/>
          </a:xfrm>
          <a:prstGeom prst="rect">
            <a:avLst/>
          </a:prstGeom>
        </p:spPr>
      </p:pic>
      <p:sp>
        <p:nvSpPr>
          <p:cNvPr id="5" name="CaixaDeTexto 4"/>
          <p:cNvSpPr txBox="1"/>
          <p:nvPr/>
        </p:nvSpPr>
        <p:spPr>
          <a:xfrm>
            <a:off x="12652508" y="4760897"/>
            <a:ext cx="3724805" cy="707886"/>
          </a:xfrm>
          <a:prstGeom prst="rect">
            <a:avLst/>
          </a:prstGeom>
          <a:noFill/>
          <a:ln w="28575">
            <a:solidFill>
              <a:schemeClr val="tx1"/>
            </a:solidFill>
          </a:ln>
        </p:spPr>
        <p:txBody>
          <a:bodyPr wrap="square" rtlCol="0">
            <a:spAutoFit/>
          </a:bodyPr>
          <a:lstStyle/>
          <a:p>
            <a:r>
              <a:rPr lang="pt-BR" sz="2000" b="1" dirty="0" smtClean="0"/>
              <a:t>Predição </a:t>
            </a:r>
            <a:r>
              <a:rPr lang="pt-BR" sz="2000" dirty="0" smtClean="0"/>
              <a:t>dos tipos de tumores a partir dos slides – “</a:t>
            </a:r>
            <a:r>
              <a:rPr lang="pt-BR" sz="2000" dirty="0" err="1" smtClean="0"/>
              <a:t>direct</a:t>
            </a:r>
            <a:r>
              <a:rPr lang="pt-BR" sz="2000" dirty="0" smtClean="0"/>
              <a:t>”</a:t>
            </a:r>
            <a:endParaRPr lang="en-US" sz="2000" dirty="0"/>
          </a:p>
        </p:txBody>
      </p:sp>
      <p:sp>
        <p:nvSpPr>
          <p:cNvPr id="6" name="CaixaDeTexto 5"/>
          <p:cNvSpPr txBox="1">
            <a:spLocks noChangeArrowheads="1"/>
          </p:cNvSpPr>
          <p:nvPr/>
        </p:nvSpPr>
        <p:spPr bwMode="auto">
          <a:xfrm>
            <a:off x="13317798" y="9532909"/>
            <a:ext cx="38989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en-US" sz="2000" dirty="0" err="1" smtClean="0"/>
              <a:t>Hoang</a:t>
            </a:r>
            <a:r>
              <a:rPr lang="pt-BR" altLang="en-US" sz="2000" dirty="0" smtClean="0"/>
              <a:t> DT et </a:t>
            </a:r>
            <a:r>
              <a:rPr lang="pt-BR" altLang="en-US" sz="2000" dirty="0"/>
              <a:t>al. </a:t>
            </a:r>
            <a:r>
              <a:rPr lang="pt-BR" altLang="en-US" sz="2000" i="1" dirty="0" smtClean="0"/>
              <a:t>Nat Med. </a:t>
            </a:r>
            <a:r>
              <a:rPr lang="pt-BR" altLang="en-US" sz="2000" dirty="0" smtClean="0"/>
              <a:t>2024</a:t>
            </a:r>
            <a:endParaRPr lang="en-US" altLang="en-US" sz="2000" dirty="0"/>
          </a:p>
        </p:txBody>
      </p:sp>
      <p:sp>
        <p:nvSpPr>
          <p:cNvPr id="8" name="CaixaDeTexto 7"/>
          <p:cNvSpPr txBox="1"/>
          <p:nvPr/>
        </p:nvSpPr>
        <p:spPr>
          <a:xfrm>
            <a:off x="12652508" y="6496438"/>
            <a:ext cx="3724805" cy="1015663"/>
          </a:xfrm>
          <a:prstGeom prst="rect">
            <a:avLst/>
          </a:prstGeom>
          <a:noFill/>
          <a:ln w="28575">
            <a:solidFill>
              <a:schemeClr val="tx1"/>
            </a:solidFill>
          </a:ln>
        </p:spPr>
        <p:txBody>
          <a:bodyPr wrap="square" rtlCol="0">
            <a:spAutoFit/>
          </a:bodyPr>
          <a:lstStyle/>
          <a:p>
            <a:r>
              <a:rPr lang="pt-BR" sz="2000" dirty="0" smtClean="0"/>
              <a:t>Classificação dos tumores a partir da </a:t>
            </a:r>
            <a:r>
              <a:rPr lang="pt-BR" sz="2000" b="1" dirty="0" smtClean="0"/>
              <a:t>predição</a:t>
            </a:r>
            <a:r>
              <a:rPr lang="pt-BR" sz="2000" dirty="0" smtClean="0"/>
              <a:t> de suas classes de </a:t>
            </a:r>
            <a:r>
              <a:rPr lang="pt-BR" sz="2000" dirty="0" err="1" smtClean="0"/>
              <a:t>metilação</a:t>
            </a:r>
            <a:r>
              <a:rPr lang="pt-BR" sz="2000" dirty="0" smtClean="0"/>
              <a:t> – “</a:t>
            </a:r>
            <a:r>
              <a:rPr lang="pt-BR" sz="2000" dirty="0" err="1" smtClean="0"/>
              <a:t>indirect</a:t>
            </a:r>
            <a:r>
              <a:rPr lang="pt-BR" sz="2000" dirty="0" smtClean="0"/>
              <a:t>” </a:t>
            </a:r>
            <a:endParaRPr lang="en-US" sz="2000" dirty="0"/>
          </a:p>
        </p:txBody>
      </p:sp>
      <p:sp>
        <p:nvSpPr>
          <p:cNvPr id="9" name="CaixaDeTexto 8"/>
          <p:cNvSpPr txBox="1"/>
          <p:nvPr/>
        </p:nvSpPr>
        <p:spPr>
          <a:xfrm>
            <a:off x="5708072" y="8359333"/>
            <a:ext cx="3724805" cy="707886"/>
          </a:xfrm>
          <a:prstGeom prst="rect">
            <a:avLst/>
          </a:prstGeom>
          <a:noFill/>
          <a:ln w="28575">
            <a:solidFill>
              <a:schemeClr val="tx1"/>
            </a:solidFill>
          </a:ln>
        </p:spPr>
        <p:txBody>
          <a:bodyPr wrap="square" rtlCol="0">
            <a:spAutoFit/>
          </a:bodyPr>
          <a:lstStyle/>
          <a:p>
            <a:r>
              <a:rPr lang="pt-BR" sz="2000" dirty="0" smtClean="0"/>
              <a:t>Integração dos dados e predição do tipo de tumor</a:t>
            </a:r>
            <a:endParaRPr lang="en-US" sz="2000" dirty="0"/>
          </a:p>
        </p:txBody>
      </p:sp>
    </p:spTree>
    <p:extLst>
      <p:ext uri="{BB962C8B-B14F-4D97-AF65-F5344CB8AC3E}">
        <p14:creationId xmlns:p14="http://schemas.microsoft.com/office/powerpoint/2010/main" val="167525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3"/>
          <a:stretch>
            <a:fillRect/>
          </a:stretch>
        </p:blipFill>
        <p:spPr>
          <a:xfrm>
            <a:off x="330270" y="524177"/>
            <a:ext cx="12155805" cy="3000375"/>
          </a:xfrm>
          <a:prstGeom prst="rect">
            <a:avLst/>
          </a:prstGeom>
        </p:spPr>
      </p:pic>
      <p:sp>
        <p:nvSpPr>
          <p:cNvPr id="5" name="CaixaDeTexto 4"/>
          <p:cNvSpPr txBox="1">
            <a:spLocks noChangeArrowheads="1"/>
          </p:cNvSpPr>
          <p:nvPr/>
        </p:nvSpPr>
        <p:spPr bwMode="auto">
          <a:xfrm>
            <a:off x="13317798" y="9532909"/>
            <a:ext cx="38989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en-US" sz="2000" dirty="0" err="1" smtClean="0"/>
              <a:t>Hoang</a:t>
            </a:r>
            <a:r>
              <a:rPr lang="pt-BR" altLang="en-US" sz="2000" dirty="0" smtClean="0"/>
              <a:t> DT et </a:t>
            </a:r>
            <a:r>
              <a:rPr lang="pt-BR" altLang="en-US" sz="2000" dirty="0"/>
              <a:t>al. </a:t>
            </a:r>
            <a:r>
              <a:rPr lang="pt-BR" altLang="en-US" sz="2000" i="1" dirty="0" smtClean="0"/>
              <a:t>Nat Med. </a:t>
            </a:r>
            <a:r>
              <a:rPr lang="pt-BR" altLang="en-US" sz="2000" dirty="0" smtClean="0"/>
              <a:t>2024</a:t>
            </a:r>
            <a:endParaRPr lang="en-US" altLang="en-US" sz="2000" dirty="0"/>
          </a:p>
        </p:txBody>
      </p:sp>
      <p:pic>
        <p:nvPicPr>
          <p:cNvPr id="7" name="Imagem 6"/>
          <p:cNvPicPr>
            <a:picLocks noChangeAspect="1"/>
          </p:cNvPicPr>
          <p:nvPr/>
        </p:nvPicPr>
        <p:blipFill>
          <a:blip r:embed="rId4"/>
          <a:stretch>
            <a:fillRect/>
          </a:stretch>
        </p:blipFill>
        <p:spPr>
          <a:xfrm>
            <a:off x="2375098" y="127448"/>
            <a:ext cx="12292013" cy="9405461"/>
          </a:xfrm>
          <a:prstGeom prst="rect">
            <a:avLst/>
          </a:prstGeom>
        </p:spPr>
      </p:pic>
      <p:sp>
        <p:nvSpPr>
          <p:cNvPr id="6" name="Seta para a Direita 5"/>
          <p:cNvSpPr/>
          <p:nvPr/>
        </p:nvSpPr>
        <p:spPr>
          <a:xfrm>
            <a:off x="1786597" y="8601529"/>
            <a:ext cx="588501" cy="38772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472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Exame </a:t>
            </a:r>
            <a:r>
              <a:rPr lang="pt-BR" dirty="0" err="1" smtClean="0"/>
              <a:t>Intraoperatório</a:t>
            </a:r>
            <a:endParaRPr lang="en-US" dirty="0"/>
          </a:p>
        </p:txBody>
      </p:sp>
      <p:sp>
        <p:nvSpPr>
          <p:cNvPr id="3" name="Espaço Reservado para Texto 2"/>
          <p:cNvSpPr>
            <a:spLocks noGrp="1"/>
          </p:cNvSpPr>
          <p:nvPr>
            <p:ph type="body" sz="quarter" idx="10"/>
          </p:nvPr>
        </p:nvSpPr>
        <p:spPr/>
        <p:txBody>
          <a:bodyPr/>
          <a:lstStyle/>
          <a:p>
            <a:pPr>
              <a:defRPr/>
            </a:pPr>
            <a:r>
              <a:rPr lang="pt-BR" dirty="0"/>
              <a:t>Referenciar caso em tempo real para especialista – ganho de tempo e de qualidade </a:t>
            </a:r>
          </a:p>
          <a:p>
            <a:pPr>
              <a:defRPr/>
            </a:pPr>
            <a:r>
              <a:rPr lang="pt-BR" dirty="0" err="1"/>
              <a:t>Redu</a:t>
            </a:r>
            <a:r>
              <a:rPr lang="en-US" dirty="0" err="1"/>
              <a:t>ção</a:t>
            </a:r>
            <a:r>
              <a:rPr lang="en-US" dirty="0"/>
              <a:t> da </a:t>
            </a:r>
            <a:r>
              <a:rPr lang="en-US" dirty="0" err="1"/>
              <a:t>necessidade</a:t>
            </a:r>
            <a:r>
              <a:rPr lang="en-US" dirty="0"/>
              <a:t> de </a:t>
            </a:r>
            <a:r>
              <a:rPr lang="en-US" dirty="0" err="1"/>
              <a:t>patologista</a:t>
            </a:r>
            <a:r>
              <a:rPr lang="en-US" dirty="0"/>
              <a:t> no local</a:t>
            </a:r>
          </a:p>
          <a:p>
            <a:pPr>
              <a:defRPr/>
            </a:pPr>
            <a:r>
              <a:rPr lang="en-US" dirty="0" err="1"/>
              <a:t>Capacidade</a:t>
            </a:r>
            <a:r>
              <a:rPr lang="en-US" dirty="0"/>
              <a:t> de </a:t>
            </a:r>
            <a:r>
              <a:rPr lang="en-US" dirty="0" err="1"/>
              <a:t>obter</a:t>
            </a:r>
            <a:r>
              <a:rPr lang="en-US" dirty="0"/>
              <a:t> </a:t>
            </a:r>
            <a:r>
              <a:rPr lang="en-US" dirty="0" err="1"/>
              <a:t>mais</a:t>
            </a:r>
            <a:r>
              <a:rPr lang="en-US" dirty="0"/>
              <a:t> dados do que o habitual</a:t>
            </a:r>
            <a:r>
              <a:rPr lang="pt-BR" dirty="0"/>
              <a:t> </a:t>
            </a:r>
          </a:p>
          <a:p>
            <a:pPr>
              <a:defRPr/>
            </a:pPr>
            <a:r>
              <a:rPr lang="pt-BR" dirty="0"/>
              <a:t>Métodos não destrutivos</a:t>
            </a:r>
          </a:p>
          <a:p>
            <a:endParaRPr lang="en-US" dirty="0"/>
          </a:p>
        </p:txBody>
      </p:sp>
    </p:spTree>
    <p:extLst>
      <p:ext uri="{BB962C8B-B14F-4D97-AF65-F5344CB8AC3E}">
        <p14:creationId xmlns:p14="http://schemas.microsoft.com/office/powerpoint/2010/main" val="312485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dirty="0"/>
          </a:p>
        </p:txBody>
      </p:sp>
      <p:pic>
        <p:nvPicPr>
          <p:cNvPr id="4" name="Imagem 3"/>
          <p:cNvPicPr>
            <a:picLocks noChangeAspect="1"/>
          </p:cNvPicPr>
          <p:nvPr/>
        </p:nvPicPr>
        <p:blipFill>
          <a:blip r:embed="rId2"/>
          <a:stretch>
            <a:fillRect/>
          </a:stretch>
        </p:blipFill>
        <p:spPr>
          <a:xfrm>
            <a:off x="293094" y="363930"/>
            <a:ext cx="9187815" cy="3853815"/>
          </a:xfrm>
          <a:prstGeom prst="rect">
            <a:avLst/>
          </a:prstGeom>
        </p:spPr>
      </p:pic>
      <p:pic>
        <p:nvPicPr>
          <p:cNvPr id="7" name="Imagem 6"/>
          <p:cNvPicPr>
            <a:picLocks noChangeAspect="1"/>
          </p:cNvPicPr>
          <p:nvPr/>
        </p:nvPicPr>
        <p:blipFill>
          <a:blip r:embed="rId3"/>
          <a:stretch>
            <a:fillRect/>
          </a:stretch>
        </p:blipFill>
        <p:spPr>
          <a:xfrm>
            <a:off x="2794088" y="2298948"/>
            <a:ext cx="10946130" cy="4420553"/>
          </a:xfrm>
          <a:prstGeom prst="rect">
            <a:avLst/>
          </a:prstGeom>
        </p:spPr>
      </p:pic>
      <p:pic>
        <p:nvPicPr>
          <p:cNvPr id="8" name="Imagem 7"/>
          <p:cNvPicPr>
            <a:picLocks noChangeAspect="1"/>
          </p:cNvPicPr>
          <p:nvPr/>
        </p:nvPicPr>
        <p:blipFill>
          <a:blip r:embed="rId4"/>
          <a:stretch>
            <a:fillRect/>
          </a:stretch>
        </p:blipFill>
        <p:spPr>
          <a:xfrm>
            <a:off x="6738526" y="3758743"/>
            <a:ext cx="9744075" cy="4429125"/>
          </a:xfrm>
          <a:prstGeom prst="rect">
            <a:avLst/>
          </a:prstGeom>
        </p:spPr>
      </p:pic>
      <p:pic>
        <p:nvPicPr>
          <p:cNvPr id="9" name="Imagem 8"/>
          <p:cNvPicPr>
            <a:picLocks noChangeAspect="1"/>
          </p:cNvPicPr>
          <p:nvPr/>
        </p:nvPicPr>
        <p:blipFill>
          <a:blip r:embed="rId5"/>
          <a:stretch>
            <a:fillRect/>
          </a:stretch>
        </p:blipFill>
        <p:spPr>
          <a:xfrm>
            <a:off x="9999750" y="5973305"/>
            <a:ext cx="7480935" cy="3787140"/>
          </a:xfrm>
          <a:prstGeom prst="rect">
            <a:avLst/>
          </a:prstGeom>
        </p:spPr>
      </p:pic>
    </p:spTree>
    <p:extLst>
      <p:ext uri="{BB962C8B-B14F-4D97-AF65-F5344CB8AC3E}">
        <p14:creationId xmlns:p14="http://schemas.microsoft.com/office/powerpoint/2010/main" val="354693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6" name="Imagem 5"/>
          <p:cNvPicPr>
            <a:picLocks noChangeAspect="1"/>
          </p:cNvPicPr>
          <p:nvPr/>
        </p:nvPicPr>
        <p:blipFill>
          <a:blip r:embed="rId3"/>
          <a:stretch>
            <a:fillRect/>
          </a:stretch>
        </p:blipFill>
        <p:spPr>
          <a:xfrm>
            <a:off x="276213" y="0"/>
            <a:ext cx="10601325" cy="3671888"/>
          </a:xfrm>
          <a:prstGeom prst="rect">
            <a:avLst/>
          </a:prstGeom>
        </p:spPr>
      </p:pic>
      <p:pic>
        <p:nvPicPr>
          <p:cNvPr id="7" name="Imagem 6"/>
          <p:cNvPicPr>
            <a:picLocks noChangeAspect="1"/>
          </p:cNvPicPr>
          <p:nvPr/>
        </p:nvPicPr>
        <p:blipFill>
          <a:blip r:embed="rId4"/>
          <a:stretch>
            <a:fillRect/>
          </a:stretch>
        </p:blipFill>
        <p:spPr>
          <a:xfrm>
            <a:off x="2066034" y="3809115"/>
            <a:ext cx="14001750" cy="4972050"/>
          </a:xfrm>
          <a:prstGeom prst="rect">
            <a:avLst/>
          </a:prstGeom>
        </p:spPr>
      </p:pic>
      <p:sp>
        <p:nvSpPr>
          <p:cNvPr id="8" name="CaixaDeTexto 3"/>
          <p:cNvSpPr txBox="1">
            <a:spLocks noChangeArrowheads="1"/>
          </p:cNvSpPr>
          <p:nvPr/>
        </p:nvSpPr>
        <p:spPr bwMode="auto">
          <a:xfrm>
            <a:off x="3063875" y="9011083"/>
            <a:ext cx="10972800" cy="64611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en-US" sz="1800" dirty="0"/>
              <a:t>4 classes mutuamente exclusivas: </a:t>
            </a:r>
            <a:r>
              <a:rPr lang="pt-BR" altLang="en-US" sz="1800" i="1" dirty="0" err="1"/>
              <a:t>exact</a:t>
            </a:r>
            <a:r>
              <a:rPr lang="pt-BR" altLang="en-US" sz="1800" i="1" dirty="0"/>
              <a:t>, </a:t>
            </a:r>
            <a:r>
              <a:rPr lang="pt-BR" altLang="en-US" sz="1800" i="1" dirty="0" err="1"/>
              <a:t>essentially</a:t>
            </a:r>
            <a:r>
              <a:rPr lang="pt-BR" altLang="en-US" sz="1800" i="1" dirty="0"/>
              <a:t> </a:t>
            </a:r>
            <a:r>
              <a:rPr lang="pt-BR" altLang="en-US" sz="1800" i="1" dirty="0" err="1"/>
              <a:t>concordant</a:t>
            </a:r>
            <a:r>
              <a:rPr lang="pt-BR" altLang="en-US" sz="1800" i="1" dirty="0"/>
              <a:t> </a:t>
            </a:r>
            <a:r>
              <a:rPr lang="pt-BR" altLang="en-US" sz="1800" dirty="0"/>
              <a:t>(ex. “</a:t>
            </a:r>
            <a:r>
              <a:rPr lang="pt-BR" altLang="en-US" sz="1800" dirty="0" err="1"/>
              <a:t>glioma</a:t>
            </a:r>
            <a:r>
              <a:rPr lang="pt-BR" altLang="en-US" sz="1800" dirty="0"/>
              <a:t> + grade </a:t>
            </a:r>
            <a:r>
              <a:rPr lang="pt-BR" altLang="en-US" sz="1800" dirty="0" err="1"/>
              <a:t>deferred</a:t>
            </a:r>
            <a:r>
              <a:rPr lang="pt-BR" altLang="en-US" sz="1800" dirty="0"/>
              <a:t>”, “</a:t>
            </a:r>
            <a:r>
              <a:rPr lang="pt-BR" altLang="en-US" sz="1800" dirty="0" err="1"/>
              <a:t>diagnostic</a:t>
            </a:r>
            <a:r>
              <a:rPr lang="pt-BR" altLang="en-US" sz="1800" dirty="0"/>
              <a:t> material </a:t>
            </a:r>
            <a:r>
              <a:rPr lang="pt-BR" altLang="en-US" sz="1800" dirty="0" err="1"/>
              <a:t>present</a:t>
            </a:r>
            <a:r>
              <a:rPr lang="pt-BR" altLang="en-US" sz="1800" dirty="0"/>
              <a:t>”), </a:t>
            </a:r>
            <a:r>
              <a:rPr lang="pt-BR" altLang="en-US" sz="1800" i="1" dirty="0" err="1"/>
              <a:t>discrepant</a:t>
            </a:r>
            <a:r>
              <a:rPr lang="pt-BR" altLang="en-US" sz="1800" i="1" dirty="0"/>
              <a:t>, </a:t>
            </a:r>
            <a:r>
              <a:rPr lang="pt-BR" altLang="en-US" sz="1800" i="1" dirty="0" err="1"/>
              <a:t>defer</a:t>
            </a:r>
            <a:r>
              <a:rPr lang="pt-BR" altLang="en-US" sz="1800" i="1" dirty="0"/>
              <a:t> </a:t>
            </a:r>
            <a:endParaRPr lang="en-US" altLang="en-US" sz="1800" i="1" dirty="0"/>
          </a:p>
        </p:txBody>
      </p:sp>
    </p:spTree>
    <p:extLst>
      <p:ext uri="{BB962C8B-B14F-4D97-AF65-F5344CB8AC3E}">
        <p14:creationId xmlns:p14="http://schemas.microsoft.com/office/powerpoint/2010/main" val="410791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dirty="0"/>
          </a:p>
        </p:txBody>
      </p:sp>
      <p:pic>
        <p:nvPicPr>
          <p:cNvPr id="4" name="Imagem 3"/>
          <p:cNvPicPr>
            <a:picLocks noChangeAspect="1"/>
          </p:cNvPicPr>
          <p:nvPr/>
        </p:nvPicPr>
        <p:blipFill>
          <a:blip r:embed="rId3"/>
          <a:stretch>
            <a:fillRect/>
          </a:stretch>
        </p:blipFill>
        <p:spPr>
          <a:xfrm>
            <a:off x="429025" y="193479"/>
            <a:ext cx="6903720" cy="7772400"/>
          </a:xfrm>
          <a:prstGeom prst="rect">
            <a:avLst/>
          </a:prstGeom>
        </p:spPr>
      </p:pic>
      <p:sp>
        <p:nvSpPr>
          <p:cNvPr id="5" name="TextBox 1"/>
          <p:cNvSpPr txBox="1">
            <a:spLocks noChangeArrowheads="1"/>
          </p:cNvSpPr>
          <p:nvPr/>
        </p:nvSpPr>
        <p:spPr bwMode="auto">
          <a:xfrm>
            <a:off x="11637819" y="9431771"/>
            <a:ext cx="52361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000" dirty="0" err="1"/>
              <a:t>Horbinski</a:t>
            </a:r>
            <a:r>
              <a:rPr lang="en-US" altLang="en-US" sz="2000" dirty="0"/>
              <a:t> C t al</a:t>
            </a:r>
            <a:r>
              <a:rPr lang="en-US" altLang="en-US" sz="2000" i="1" dirty="0"/>
              <a:t> . J </a:t>
            </a:r>
            <a:r>
              <a:rPr lang="en-US" altLang="en-US" sz="2000" i="1" dirty="0" err="1"/>
              <a:t>Neuropathol</a:t>
            </a:r>
            <a:r>
              <a:rPr lang="en-US" altLang="en-US" sz="2000" i="1" dirty="0"/>
              <a:t> </a:t>
            </a:r>
            <a:r>
              <a:rPr lang="en-US" altLang="en-US" sz="2000" i="1" dirty="0" err="1"/>
              <a:t>Exp</a:t>
            </a:r>
            <a:r>
              <a:rPr lang="en-US" altLang="en-US" sz="2000" i="1" dirty="0"/>
              <a:t> Neurol. </a:t>
            </a:r>
            <a:r>
              <a:rPr lang="en-US" altLang="en-US" sz="2000" dirty="0"/>
              <a:t>2007</a:t>
            </a:r>
            <a:endParaRPr lang="pt-BR" altLang="en-US" sz="2000" dirty="0"/>
          </a:p>
        </p:txBody>
      </p:sp>
      <p:pic>
        <p:nvPicPr>
          <p:cNvPr id="6" name="Imagem 5"/>
          <p:cNvPicPr>
            <a:picLocks noChangeAspect="1"/>
          </p:cNvPicPr>
          <p:nvPr/>
        </p:nvPicPr>
        <p:blipFill>
          <a:blip r:embed="rId4"/>
          <a:stretch>
            <a:fillRect/>
          </a:stretch>
        </p:blipFill>
        <p:spPr>
          <a:xfrm>
            <a:off x="7478906" y="698974"/>
            <a:ext cx="7100888" cy="6472238"/>
          </a:xfrm>
          <a:prstGeom prst="rect">
            <a:avLst/>
          </a:prstGeom>
        </p:spPr>
      </p:pic>
    </p:spTree>
    <p:extLst>
      <p:ext uri="{BB962C8B-B14F-4D97-AF65-F5344CB8AC3E}">
        <p14:creationId xmlns:p14="http://schemas.microsoft.com/office/powerpoint/2010/main" val="22842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6" name="Image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650" y="0"/>
            <a:ext cx="8715375"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m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18949" y="4436664"/>
            <a:ext cx="5147310" cy="4760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209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err="1" smtClean="0"/>
              <a:t>Orringer</a:t>
            </a:r>
            <a:r>
              <a:rPr lang="pt-BR" dirty="0" smtClean="0"/>
              <a:t> DA et al. 2017</a:t>
            </a:r>
            <a:endParaRPr lang="en-US" dirty="0"/>
          </a:p>
        </p:txBody>
      </p:sp>
      <p:sp>
        <p:nvSpPr>
          <p:cNvPr id="3" name="Espaço Reservado para Texto 2"/>
          <p:cNvSpPr>
            <a:spLocks noGrp="1"/>
          </p:cNvSpPr>
          <p:nvPr>
            <p:ph type="body" sz="quarter" idx="10"/>
          </p:nvPr>
        </p:nvSpPr>
        <p:spPr/>
        <p:txBody>
          <a:bodyPr/>
          <a:lstStyle/>
          <a:p>
            <a:r>
              <a:rPr lang="en-US" altLang="en-US" i="1" dirty="0"/>
              <a:t>SRS - stimulated optical imaging method that provides rapid, label-free, sub-micron resolution, images of </a:t>
            </a:r>
            <a:r>
              <a:rPr lang="en-US" altLang="en-US" b="1" i="1" dirty="0"/>
              <a:t>unprocessed </a:t>
            </a:r>
            <a:r>
              <a:rPr lang="en-US" altLang="en-US" i="1" dirty="0"/>
              <a:t>biological tissues</a:t>
            </a:r>
          </a:p>
          <a:p>
            <a:r>
              <a:rPr lang="en-US" altLang="en-US" i="1" dirty="0" smtClean="0"/>
              <a:t>Stimulated </a:t>
            </a:r>
            <a:r>
              <a:rPr lang="en-US" altLang="en-US" i="1" dirty="0"/>
              <a:t>Raman </a:t>
            </a:r>
            <a:r>
              <a:rPr lang="en-US" altLang="en-US" i="1" dirty="0" smtClean="0"/>
              <a:t>Histology - </a:t>
            </a:r>
            <a:r>
              <a:rPr lang="en-US" altLang="en-US" i="1" dirty="0"/>
              <a:t>Method for SRS image processing that simulates hematoxylin and eosin (H&amp;E) staining </a:t>
            </a:r>
          </a:p>
          <a:p>
            <a:r>
              <a:rPr lang="en-US" altLang="en-US" i="1" dirty="0"/>
              <a:t>SRH utilizes the intrinsic vibrational properties of lipids, proteins, nucleic acids to generate image contrast, revealing diagnostic microscopic features and histologic findings poorly visualized with H&amp;E images, such as axons and lipid droplets, while eliminating the artifacts inherent in frozen or smear tissue preparations </a:t>
            </a:r>
            <a:endParaRPr lang="pt-BR" altLang="en-US" i="1" dirty="0"/>
          </a:p>
          <a:p>
            <a:endParaRPr lang="en-US" dirty="0"/>
          </a:p>
        </p:txBody>
      </p:sp>
    </p:spTree>
    <p:extLst>
      <p:ext uri="{BB962C8B-B14F-4D97-AF65-F5344CB8AC3E}">
        <p14:creationId xmlns:p14="http://schemas.microsoft.com/office/powerpoint/2010/main" val="321924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Introdução</a:t>
            </a:r>
            <a:endParaRPr lang="en-US" dirty="0"/>
          </a:p>
        </p:txBody>
      </p:sp>
      <p:sp>
        <p:nvSpPr>
          <p:cNvPr id="3" name="Espaço Reservado para Texto 2"/>
          <p:cNvSpPr>
            <a:spLocks noGrp="1"/>
          </p:cNvSpPr>
          <p:nvPr>
            <p:ph type="body" sz="quarter" idx="10"/>
          </p:nvPr>
        </p:nvSpPr>
        <p:spPr/>
        <p:txBody>
          <a:bodyPr/>
          <a:lstStyle/>
          <a:p>
            <a:pPr>
              <a:defRPr/>
            </a:pPr>
            <a:r>
              <a:rPr lang="pt-BR" altLang="en-US" sz="3600" dirty="0" smtClean="0"/>
              <a:t>Entender </a:t>
            </a:r>
            <a:r>
              <a:rPr lang="pt-BR" altLang="en-US" sz="3600" dirty="0"/>
              <a:t>os </a:t>
            </a:r>
            <a:r>
              <a:rPr lang="pt-BR" altLang="en-US" sz="3600" u="sng" dirty="0"/>
              <a:t>conceitos</a:t>
            </a:r>
            <a:r>
              <a:rPr lang="pt-BR" altLang="en-US" sz="3600" dirty="0"/>
              <a:t> </a:t>
            </a:r>
            <a:r>
              <a:rPr lang="pt-BR" altLang="en-US" sz="3600" dirty="0" smtClean="0"/>
              <a:t>é </a:t>
            </a:r>
            <a:r>
              <a:rPr lang="pt-BR" altLang="en-US" sz="3600" b="1" dirty="0" smtClean="0"/>
              <a:t>fundamental</a:t>
            </a:r>
            <a:endParaRPr lang="pt-BR" altLang="en-US" sz="3600" b="1" dirty="0"/>
          </a:p>
          <a:p>
            <a:pPr>
              <a:buFontTx/>
              <a:buChar char="-"/>
              <a:defRPr/>
            </a:pPr>
            <a:r>
              <a:rPr lang="pt-BR" altLang="en-US" sz="3600" dirty="0" smtClean="0"/>
              <a:t> Dados/</a:t>
            </a:r>
            <a:r>
              <a:rPr lang="pt-BR" altLang="en-US" sz="3600" i="1" dirty="0" smtClean="0"/>
              <a:t>Data</a:t>
            </a:r>
          </a:p>
          <a:p>
            <a:pPr>
              <a:buFontTx/>
              <a:buChar char="-"/>
              <a:defRPr/>
            </a:pPr>
            <a:r>
              <a:rPr lang="pt-BR" altLang="en-US" sz="3600" dirty="0"/>
              <a:t> </a:t>
            </a:r>
            <a:r>
              <a:rPr lang="pt-BR" altLang="en-US" sz="3600" dirty="0" smtClean="0"/>
              <a:t>Patologia Digital (DP) e Computacional (CPATH)</a:t>
            </a:r>
            <a:endParaRPr lang="pt-BR" altLang="en-US" sz="3600" dirty="0"/>
          </a:p>
          <a:p>
            <a:pPr>
              <a:buFontTx/>
              <a:buChar char="-"/>
              <a:defRPr/>
            </a:pPr>
            <a:r>
              <a:rPr lang="pt-BR" altLang="en-US" sz="3600" dirty="0" smtClean="0"/>
              <a:t> Inteligência artificial</a:t>
            </a:r>
            <a:r>
              <a:rPr lang="pt-BR" altLang="en-US" sz="3600" i="1" dirty="0" smtClean="0"/>
              <a:t> </a:t>
            </a:r>
            <a:r>
              <a:rPr lang="pt-BR" altLang="en-US" sz="3600" dirty="0"/>
              <a:t>(AI)</a:t>
            </a:r>
          </a:p>
          <a:p>
            <a:pPr>
              <a:buFontTx/>
              <a:buChar char="-"/>
              <a:defRPr/>
            </a:pPr>
            <a:r>
              <a:rPr lang="pt-BR" altLang="en-US" sz="3600" dirty="0" smtClean="0"/>
              <a:t> </a:t>
            </a:r>
            <a:r>
              <a:rPr lang="pt-BR" altLang="en-US" sz="3600" i="1" dirty="0" err="1" smtClean="0"/>
              <a:t>Machine</a:t>
            </a:r>
            <a:r>
              <a:rPr lang="pt-BR" altLang="en-US" sz="3600" i="1" dirty="0" smtClean="0"/>
              <a:t> </a:t>
            </a:r>
            <a:r>
              <a:rPr lang="pt-BR" altLang="en-US" sz="3600" i="1" dirty="0"/>
              <a:t>Learning </a:t>
            </a:r>
            <a:r>
              <a:rPr lang="pt-BR" altLang="en-US" sz="3600" dirty="0"/>
              <a:t>(ML)</a:t>
            </a:r>
          </a:p>
          <a:p>
            <a:pPr>
              <a:buFontTx/>
              <a:buChar char="-"/>
              <a:defRPr/>
            </a:pPr>
            <a:r>
              <a:rPr lang="pt-BR" altLang="en-US" sz="3600" dirty="0" smtClean="0"/>
              <a:t> </a:t>
            </a:r>
            <a:r>
              <a:rPr lang="pt-BR" altLang="en-US" sz="3600" i="1" dirty="0" err="1" smtClean="0"/>
              <a:t>Deep</a:t>
            </a:r>
            <a:r>
              <a:rPr lang="pt-BR" altLang="en-US" sz="3600" i="1" dirty="0" smtClean="0"/>
              <a:t> </a:t>
            </a:r>
            <a:r>
              <a:rPr lang="pt-BR" altLang="en-US" sz="3600" i="1" dirty="0"/>
              <a:t>Learning</a:t>
            </a:r>
            <a:r>
              <a:rPr lang="pt-BR" altLang="en-US" sz="3600" dirty="0"/>
              <a:t> (DL)</a:t>
            </a:r>
          </a:p>
          <a:p>
            <a:pPr>
              <a:buFontTx/>
              <a:buChar char="-"/>
              <a:defRPr/>
            </a:pPr>
            <a:r>
              <a:rPr lang="pt-BR" altLang="en-US" sz="3600" dirty="0" smtClean="0"/>
              <a:t> </a:t>
            </a:r>
            <a:r>
              <a:rPr lang="pt-BR" altLang="en-US" sz="3600" i="1" dirty="0" smtClean="0"/>
              <a:t>Neural </a:t>
            </a:r>
            <a:r>
              <a:rPr lang="pt-BR" altLang="en-US" sz="3600" i="1" dirty="0"/>
              <a:t>Networks</a:t>
            </a:r>
            <a:r>
              <a:rPr lang="pt-BR" altLang="en-US" sz="3600" dirty="0"/>
              <a:t> (NN)</a:t>
            </a:r>
          </a:p>
          <a:p>
            <a:pPr>
              <a:defRPr/>
            </a:pPr>
            <a:endParaRPr lang="en-US" dirty="0"/>
          </a:p>
        </p:txBody>
      </p:sp>
    </p:spTree>
    <p:extLst>
      <p:ext uri="{BB962C8B-B14F-4D97-AF65-F5344CB8AC3E}">
        <p14:creationId xmlns:p14="http://schemas.microsoft.com/office/powerpoint/2010/main" val="380301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3"/>
          <a:stretch>
            <a:fillRect/>
          </a:stretch>
        </p:blipFill>
        <p:spPr>
          <a:xfrm>
            <a:off x="418456" y="177406"/>
            <a:ext cx="11668125" cy="8201025"/>
          </a:xfrm>
          <a:prstGeom prst="rect">
            <a:avLst/>
          </a:prstGeom>
        </p:spPr>
      </p:pic>
      <p:sp>
        <p:nvSpPr>
          <p:cNvPr id="5" name="CaixaDeTexto 5"/>
          <p:cNvSpPr txBox="1">
            <a:spLocks noChangeArrowheads="1"/>
          </p:cNvSpPr>
          <p:nvPr/>
        </p:nvSpPr>
        <p:spPr bwMode="auto">
          <a:xfrm>
            <a:off x="12432467" y="9489808"/>
            <a:ext cx="47545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en-US" sz="2000" dirty="0" err="1"/>
              <a:t>Orringer</a:t>
            </a:r>
            <a:r>
              <a:rPr lang="pt-BR" altLang="en-US" sz="2000" dirty="0"/>
              <a:t> DA et al. </a:t>
            </a:r>
            <a:r>
              <a:rPr lang="pt-BR" altLang="en-US" sz="2000" i="1" dirty="0"/>
              <a:t>Nat </a:t>
            </a:r>
            <a:r>
              <a:rPr lang="pt-BR" altLang="en-US" sz="2000" i="1" dirty="0" err="1"/>
              <a:t>Biomed</a:t>
            </a:r>
            <a:r>
              <a:rPr lang="pt-BR" altLang="en-US" sz="2000" i="1" dirty="0"/>
              <a:t> Eng.</a:t>
            </a:r>
            <a:r>
              <a:rPr lang="pt-BR" altLang="en-US" sz="2000" dirty="0"/>
              <a:t> 2017 </a:t>
            </a:r>
            <a:endParaRPr lang="en-US" altLang="en-US" sz="2000" dirty="0"/>
          </a:p>
        </p:txBody>
      </p:sp>
      <p:pic>
        <p:nvPicPr>
          <p:cNvPr id="6" name="Imagem 5"/>
          <p:cNvPicPr>
            <a:picLocks noChangeAspect="1"/>
          </p:cNvPicPr>
          <p:nvPr/>
        </p:nvPicPr>
        <p:blipFill>
          <a:blip r:embed="rId4"/>
          <a:stretch>
            <a:fillRect/>
          </a:stretch>
        </p:blipFill>
        <p:spPr>
          <a:xfrm>
            <a:off x="12921769" y="3211358"/>
            <a:ext cx="2305050" cy="2257425"/>
          </a:xfrm>
          <a:prstGeom prst="rect">
            <a:avLst/>
          </a:prstGeom>
        </p:spPr>
      </p:pic>
      <p:pic>
        <p:nvPicPr>
          <p:cNvPr id="8" name="Imagem 7"/>
          <p:cNvPicPr>
            <a:picLocks noChangeAspect="1"/>
          </p:cNvPicPr>
          <p:nvPr/>
        </p:nvPicPr>
        <p:blipFill>
          <a:blip r:embed="rId5"/>
          <a:stretch>
            <a:fillRect/>
          </a:stretch>
        </p:blipFill>
        <p:spPr>
          <a:xfrm>
            <a:off x="2388788" y="206743"/>
            <a:ext cx="11797665" cy="9283065"/>
          </a:xfrm>
          <a:prstGeom prst="rect">
            <a:avLst/>
          </a:prstGeom>
        </p:spPr>
      </p:pic>
    </p:spTree>
    <p:extLst>
      <p:ext uri="{BB962C8B-B14F-4D97-AF65-F5344CB8AC3E}">
        <p14:creationId xmlns:p14="http://schemas.microsoft.com/office/powerpoint/2010/main" val="360558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err="1"/>
              <a:t>Orringer</a:t>
            </a:r>
            <a:r>
              <a:rPr lang="pt-BR" dirty="0"/>
              <a:t> DA et al. 2017</a:t>
            </a:r>
            <a:endParaRPr lang="en-US" dirty="0"/>
          </a:p>
        </p:txBody>
      </p:sp>
      <p:sp>
        <p:nvSpPr>
          <p:cNvPr id="3" name="Espaço Reservado para Texto 2"/>
          <p:cNvSpPr>
            <a:spLocks noGrp="1"/>
          </p:cNvSpPr>
          <p:nvPr>
            <p:ph type="body" sz="quarter" idx="10"/>
          </p:nvPr>
        </p:nvSpPr>
        <p:spPr/>
        <p:txBody>
          <a:bodyPr/>
          <a:lstStyle/>
          <a:p>
            <a:r>
              <a:rPr lang="en-US" altLang="en-US" i="1" dirty="0" smtClean="0"/>
              <a:t>In </a:t>
            </a:r>
            <a:r>
              <a:rPr lang="en-US" altLang="en-US" i="1" dirty="0"/>
              <a:t>a simulation of intraoperative pathologic consultation in 30 patients, we found a remarkable </a:t>
            </a:r>
            <a:r>
              <a:rPr lang="en-US" altLang="en-US" b="1" i="1" dirty="0"/>
              <a:t>concordance of SRH and conventional histology</a:t>
            </a:r>
            <a:r>
              <a:rPr lang="en-US" altLang="en-US" i="1" dirty="0"/>
              <a:t> for predicting diagnosis (κ &gt; 0.89), with accuracy exceeding 92</a:t>
            </a:r>
            <a:r>
              <a:rPr lang="en-US" altLang="en-US" i="1" dirty="0" smtClean="0"/>
              <a:t>%</a:t>
            </a:r>
            <a:endParaRPr lang="en-US" altLang="en-US" i="1" dirty="0"/>
          </a:p>
          <a:p>
            <a:r>
              <a:rPr lang="en-US" altLang="en-US" b="1" i="1" dirty="0" smtClean="0"/>
              <a:t>With </a:t>
            </a:r>
            <a:r>
              <a:rPr lang="en-US" altLang="en-US" b="1" i="1" dirty="0"/>
              <a:t>SRH</a:t>
            </a:r>
            <a:r>
              <a:rPr lang="en-US" altLang="en-US" i="1" dirty="0"/>
              <a:t>, the pathologists were highly accurate in distinguishing </a:t>
            </a:r>
            <a:r>
              <a:rPr lang="en-US" altLang="en-US" i="1" dirty="0" err="1"/>
              <a:t>lesional</a:t>
            </a:r>
            <a:r>
              <a:rPr lang="en-US" altLang="en-US" i="1" dirty="0"/>
              <a:t> from non-</a:t>
            </a:r>
            <a:r>
              <a:rPr lang="en-US" altLang="en-US" i="1" dirty="0" err="1"/>
              <a:t>lesional</a:t>
            </a:r>
            <a:r>
              <a:rPr lang="en-US" altLang="en-US" i="1" dirty="0"/>
              <a:t> tissues (98%), glial from non-glial tumors (100%), and predicting diagnosis (92.2</a:t>
            </a:r>
            <a:r>
              <a:rPr lang="en-US" altLang="en-US" i="1" dirty="0" smtClean="0"/>
              <a:t>%)</a:t>
            </a:r>
          </a:p>
          <a:p>
            <a:r>
              <a:rPr lang="pt-BR" altLang="en-US" dirty="0" err="1"/>
              <a:t>Machine</a:t>
            </a:r>
            <a:r>
              <a:rPr lang="pt-BR" altLang="en-US" dirty="0"/>
              <a:t> </a:t>
            </a:r>
            <a:r>
              <a:rPr lang="pt-BR" altLang="en-US" dirty="0" err="1"/>
              <a:t>learning</a:t>
            </a:r>
            <a:r>
              <a:rPr lang="pt-BR" altLang="en-US" dirty="0"/>
              <a:t> (</a:t>
            </a:r>
            <a:r>
              <a:rPr lang="pt-BR" altLang="en-US" dirty="0" err="1" smtClean="0"/>
              <a:t>multilayer</a:t>
            </a:r>
            <a:r>
              <a:rPr lang="pt-BR" altLang="en-US" dirty="0" smtClean="0"/>
              <a:t> </a:t>
            </a:r>
            <a:r>
              <a:rPr lang="pt-BR" altLang="en-US" dirty="0" err="1"/>
              <a:t>perceptrom</a:t>
            </a:r>
            <a:r>
              <a:rPr lang="pt-BR" altLang="en-US" dirty="0"/>
              <a:t> </a:t>
            </a:r>
            <a:r>
              <a:rPr lang="pt-BR" altLang="en-US" dirty="0" smtClean="0"/>
              <a:t>- MLP)</a:t>
            </a:r>
            <a:r>
              <a:rPr lang="en-US" altLang="en-US" dirty="0" smtClean="0"/>
              <a:t>: </a:t>
            </a:r>
            <a:r>
              <a:rPr lang="en-US" altLang="en-US" i="1" dirty="0" smtClean="0"/>
              <a:t>Based </a:t>
            </a:r>
            <a:r>
              <a:rPr lang="en-US" altLang="en-US" i="1" dirty="0"/>
              <a:t>on modal diagnosis </a:t>
            </a:r>
            <a:r>
              <a:rPr lang="en-US" altLang="en-US" dirty="0"/>
              <a:t>(lesion, LG glial, HG glial, non-glial), </a:t>
            </a:r>
            <a:r>
              <a:rPr lang="en-US" altLang="en-US" b="1" i="1" dirty="0"/>
              <a:t>the MLP accurately differentiated </a:t>
            </a:r>
            <a:r>
              <a:rPr lang="en-US" altLang="en-US" b="1" i="1" dirty="0" err="1"/>
              <a:t>lesional</a:t>
            </a:r>
            <a:r>
              <a:rPr lang="en-US" altLang="en-US" b="1" i="1" dirty="0"/>
              <a:t> from non-</a:t>
            </a:r>
            <a:r>
              <a:rPr lang="en-US" altLang="en-US" b="1" i="1" dirty="0" err="1"/>
              <a:t>lesional</a:t>
            </a:r>
            <a:r>
              <a:rPr lang="en-US" altLang="en-US" b="1" i="1" dirty="0"/>
              <a:t> specimens with 100% accuracy</a:t>
            </a:r>
            <a:r>
              <a:rPr lang="en-US" altLang="en-US" i="1" dirty="0"/>
              <a:t>. Additionally, the diagnostic capacity of the MLP for classifying individual FOVs as </a:t>
            </a:r>
            <a:r>
              <a:rPr lang="en-US" altLang="en-US" b="1" i="1" dirty="0" err="1"/>
              <a:t>lesional</a:t>
            </a:r>
            <a:r>
              <a:rPr lang="en-US" altLang="en-US" b="1" i="1" dirty="0"/>
              <a:t> or non-</a:t>
            </a:r>
            <a:r>
              <a:rPr lang="en-US" altLang="en-US" b="1" i="1" dirty="0" err="1"/>
              <a:t>lesional</a:t>
            </a:r>
            <a:r>
              <a:rPr lang="en-US" altLang="en-US" b="1" i="1" dirty="0"/>
              <a:t> </a:t>
            </a:r>
            <a:r>
              <a:rPr lang="en-US" altLang="en-US" i="1" dirty="0"/>
              <a:t>was excellent, with 94.1% specificity and 94.5% </a:t>
            </a:r>
            <a:r>
              <a:rPr lang="en-US" altLang="en-US" i="1" dirty="0" smtClean="0"/>
              <a:t>sensitivity </a:t>
            </a:r>
            <a:r>
              <a:rPr lang="en-US" altLang="en-US" dirty="0" smtClean="0"/>
              <a:t>(…) </a:t>
            </a:r>
            <a:r>
              <a:rPr lang="en-US" altLang="en-US" i="1" dirty="0" smtClean="0"/>
              <a:t>Among </a:t>
            </a:r>
            <a:r>
              <a:rPr lang="en-US" altLang="en-US" i="1" dirty="0" err="1"/>
              <a:t>lesional</a:t>
            </a:r>
            <a:r>
              <a:rPr lang="en-US" altLang="en-US" i="1" dirty="0"/>
              <a:t> specimens, </a:t>
            </a:r>
            <a:r>
              <a:rPr lang="en-US" altLang="en-US" b="1" i="1" dirty="0"/>
              <a:t>the MLP differentiated glial from non-glial specimens with 90% accuracy</a:t>
            </a:r>
            <a:r>
              <a:rPr lang="en-US" altLang="en-US" i="1" dirty="0"/>
              <a:t> at the sample </a:t>
            </a:r>
            <a:r>
              <a:rPr lang="en-US" altLang="en-US" i="1" dirty="0" smtClean="0"/>
              <a:t>level</a:t>
            </a:r>
            <a:endParaRPr lang="en-US" dirty="0"/>
          </a:p>
        </p:txBody>
      </p:sp>
    </p:spTree>
    <p:extLst>
      <p:ext uri="{BB962C8B-B14F-4D97-AF65-F5344CB8AC3E}">
        <p14:creationId xmlns:p14="http://schemas.microsoft.com/office/powerpoint/2010/main" val="192279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29" y="320654"/>
            <a:ext cx="8961596" cy="423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67650" y="4080330"/>
            <a:ext cx="9677400" cy="499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ixaDeTexto 5"/>
          <p:cNvSpPr txBox="1"/>
          <p:nvPr/>
        </p:nvSpPr>
        <p:spPr>
          <a:xfrm>
            <a:off x="1149825" y="5468783"/>
            <a:ext cx="6114197" cy="3785652"/>
          </a:xfrm>
          <a:prstGeom prst="rect">
            <a:avLst/>
          </a:prstGeom>
          <a:noFill/>
          <a:ln w="28575">
            <a:solidFill>
              <a:schemeClr val="tx1"/>
            </a:solidFill>
          </a:ln>
        </p:spPr>
        <p:txBody>
          <a:bodyPr wrap="square" rtlCol="0">
            <a:spAutoFit/>
          </a:bodyPr>
          <a:lstStyle/>
          <a:p>
            <a:r>
              <a:rPr lang="en-US" sz="2000" i="1" dirty="0" smtClean="0"/>
              <a:t>(…) using </a:t>
            </a:r>
            <a:r>
              <a:rPr lang="en-US" sz="2000" i="1" dirty="0"/>
              <a:t>only SRH images as input, </a:t>
            </a:r>
            <a:r>
              <a:rPr lang="en-US" sz="2000" i="1" dirty="0" err="1"/>
              <a:t>DeepGlioma</a:t>
            </a:r>
            <a:r>
              <a:rPr lang="en-US" sz="2000" i="1" dirty="0"/>
              <a:t> can </a:t>
            </a:r>
            <a:r>
              <a:rPr lang="en-US" sz="2000" b="1" i="1" dirty="0"/>
              <a:t>predict the genetic mutations that define the WHO classification of adult-type diffuse gliomas within minutes </a:t>
            </a:r>
            <a:r>
              <a:rPr lang="en-US" sz="2000" i="1" dirty="0"/>
              <a:t>of tumor biopsy without the need for any tissue processing or conventional pathology laboratory </a:t>
            </a:r>
            <a:r>
              <a:rPr lang="en-US" sz="2000" i="1" dirty="0" smtClean="0"/>
              <a:t>infrastructure (…) </a:t>
            </a:r>
            <a:r>
              <a:rPr lang="en-US" sz="2000" i="1" dirty="0" smtClean="0"/>
              <a:t>detecting </a:t>
            </a:r>
            <a:r>
              <a:rPr lang="en-US" sz="2000" i="1" dirty="0"/>
              <a:t>canonical and </a:t>
            </a:r>
            <a:r>
              <a:rPr lang="en-US" sz="2000" i="1" dirty="0" err="1"/>
              <a:t>noncanonical</a:t>
            </a:r>
            <a:r>
              <a:rPr lang="en-US" sz="2000" i="1" dirty="0"/>
              <a:t> </a:t>
            </a:r>
            <a:r>
              <a:rPr lang="en-US" sz="2000" b="1" i="1" dirty="0"/>
              <a:t>IDH mutations with an accuracy of 94.2%</a:t>
            </a:r>
            <a:r>
              <a:rPr lang="en-US" sz="2000" i="1" dirty="0"/>
              <a:t>. </a:t>
            </a:r>
            <a:r>
              <a:rPr lang="en-US" sz="2000" i="1" dirty="0" err="1"/>
              <a:t>DeepGlioma</a:t>
            </a:r>
            <a:r>
              <a:rPr lang="en-US" sz="2000" i="1" dirty="0"/>
              <a:t> also predicted 1p19q-codeletion and ATRX mutations without the need for fluorescence in-situ hybridization or genetic sequencing enabling </a:t>
            </a:r>
            <a:r>
              <a:rPr lang="en-US" sz="2000" b="1" i="1" dirty="0"/>
              <a:t>molecular subtyping of diffuse gliomas according to the WHO classification scheme with an accuracy of 91.5%.</a:t>
            </a:r>
          </a:p>
        </p:txBody>
      </p:sp>
    </p:spTree>
    <p:extLst>
      <p:ext uri="{BB962C8B-B14F-4D97-AF65-F5344CB8AC3E}">
        <p14:creationId xmlns:p14="http://schemas.microsoft.com/office/powerpoint/2010/main" val="331174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pt-BR" dirty="0" smtClean="0"/>
          </a:p>
          <a:p>
            <a:endParaRPr lang="pt-BR" dirty="0"/>
          </a:p>
          <a:p>
            <a:endParaRPr lang="pt-BR" dirty="0" smtClean="0"/>
          </a:p>
          <a:p>
            <a:endParaRPr lang="en-US" dirty="0"/>
          </a:p>
        </p:txBody>
      </p:sp>
      <p:pic>
        <p:nvPicPr>
          <p:cNvPr id="4" name="Imagem 3"/>
          <p:cNvPicPr>
            <a:picLocks noChangeAspect="1"/>
          </p:cNvPicPr>
          <p:nvPr/>
        </p:nvPicPr>
        <p:blipFill>
          <a:blip r:embed="rId2"/>
          <a:stretch>
            <a:fillRect/>
          </a:stretch>
        </p:blipFill>
        <p:spPr>
          <a:xfrm>
            <a:off x="575186" y="177017"/>
            <a:ext cx="8743950" cy="2480310"/>
          </a:xfrm>
          <a:prstGeom prst="rect">
            <a:avLst/>
          </a:prstGeom>
        </p:spPr>
      </p:pic>
      <p:pic>
        <p:nvPicPr>
          <p:cNvPr id="9" name="Imagem 8"/>
          <p:cNvPicPr>
            <a:picLocks noChangeAspect="1"/>
          </p:cNvPicPr>
          <p:nvPr/>
        </p:nvPicPr>
        <p:blipFill>
          <a:blip r:embed="rId3"/>
          <a:stretch>
            <a:fillRect/>
          </a:stretch>
        </p:blipFill>
        <p:spPr>
          <a:xfrm>
            <a:off x="575186" y="2773770"/>
            <a:ext cx="6895052" cy="6949631"/>
          </a:xfrm>
          <a:prstGeom prst="rect">
            <a:avLst/>
          </a:prstGeom>
        </p:spPr>
      </p:pic>
      <p:sp>
        <p:nvSpPr>
          <p:cNvPr id="10" name="CaixaDeTexto 9"/>
          <p:cNvSpPr txBox="1"/>
          <p:nvPr/>
        </p:nvSpPr>
        <p:spPr>
          <a:xfrm>
            <a:off x="9182100" y="3657600"/>
            <a:ext cx="7159113" cy="3416320"/>
          </a:xfrm>
          <a:prstGeom prst="rect">
            <a:avLst/>
          </a:prstGeom>
          <a:noFill/>
          <a:ln w="28575">
            <a:solidFill>
              <a:schemeClr val="tx1"/>
            </a:solidFill>
          </a:ln>
        </p:spPr>
        <p:txBody>
          <a:bodyPr wrap="square" rtlCol="0">
            <a:spAutoFit/>
          </a:bodyPr>
          <a:lstStyle/>
          <a:p>
            <a:r>
              <a:rPr lang="en-US" sz="2400" i="1" dirty="0" smtClean="0"/>
              <a:t>Our </a:t>
            </a:r>
            <a:r>
              <a:rPr lang="en-US" sz="2400" i="1" dirty="0"/>
              <a:t>CHARM models successfully identified malignant </a:t>
            </a:r>
            <a:r>
              <a:rPr lang="en-US" sz="2400" i="1" dirty="0" smtClean="0"/>
              <a:t>cells, </a:t>
            </a:r>
            <a:r>
              <a:rPr lang="en-US" sz="2400" i="1" dirty="0"/>
              <a:t>distinguished </a:t>
            </a:r>
            <a:r>
              <a:rPr lang="en-US" sz="2400" i="1" dirty="0" err="1"/>
              <a:t>isocitrate</a:t>
            </a:r>
            <a:r>
              <a:rPr lang="en-US" sz="2400" i="1" dirty="0"/>
              <a:t> dehydrogenase (IDH)-mutant tumors from wild </a:t>
            </a:r>
            <a:r>
              <a:rPr lang="en-US" sz="2400" i="1" dirty="0" smtClean="0"/>
              <a:t>type, </a:t>
            </a:r>
            <a:r>
              <a:rPr lang="en-US" sz="2400" i="1" dirty="0"/>
              <a:t>classified three major types of molecularly defined </a:t>
            </a:r>
            <a:r>
              <a:rPr lang="en-US" sz="2400" i="1" dirty="0" smtClean="0"/>
              <a:t>gliomas, </a:t>
            </a:r>
            <a:r>
              <a:rPr lang="en-US" sz="2400" i="1" dirty="0"/>
              <a:t>and identified the most prevalent subtypes of IDH-mutant </a:t>
            </a:r>
            <a:r>
              <a:rPr lang="en-US" sz="2400" i="1" dirty="0" smtClean="0"/>
              <a:t>tumors. </a:t>
            </a:r>
            <a:r>
              <a:rPr lang="en-US" sz="2400" i="1" dirty="0"/>
              <a:t>CHARM further predicts clinically important </a:t>
            </a:r>
            <a:r>
              <a:rPr lang="en-US" sz="2400" b="1" i="1" dirty="0"/>
              <a:t>genetic alterations in low-grade glioma</a:t>
            </a:r>
            <a:r>
              <a:rPr lang="en-US" sz="2400" i="1" dirty="0"/>
              <a:t>, including ATRX, TP53, and CIC mutations, CDKN2A/B homozygous deletion, and 1p/19q </a:t>
            </a:r>
            <a:r>
              <a:rPr lang="en-US" sz="2400" i="1" dirty="0" err="1"/>
              <a:t>codeletion</a:t>
            </a:r>
            <a:r>
              <a:rPr lang="en-US" sz="2400" i="1" dirty="0"/>
              <a:t> via </a:t>
            </a:r>
            <a:r>
              <a:rPr lang="en-US" sz="2400" i="1" dirty="0" err="1"/>
              <a:t>cryosection</a:t>
            </a:r>
            <a:r>
              <a:rPr lang="en-US" sz="2400" i="1" dirty="0"/>
              <a:t> </a:t>
            </a:r>
            <a:r>
              <a:rPr lang="en-US" sz="2400" i="1" dirty="0" smtClean="0"/>
              <a:t>images</a:t>
            </a:r>
            <a:endParaRPr lang="en-US" sz="2400" i="1" dirty="0"/>
          </a:p>
        </p:txBody>
      </p:sp>
    </p:spTree>
    <p:extLst>
      <p:ext uri="{BB962C8B-B14F-4D97-AF65-F5344CB8AC3E}">
        <p14:creationId xmlns:p14="http://schemas.microsoft.com/office/powerpoint/2010/main" val="369550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2531" y="96984"/>
            <a:ext cx="12333922" cy="947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806339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err="1" smtClean="0"/>
              <a:t>Vermeulen</a:t>
            </a:r>
            <a:r>
              <a:rPr lang="pt-BR" dirty="0" smtClean="0"/>
              <a:t> C et al. 2023</a:t>
            </a:r>
            <a:endParaRPr lang="en-US" dirty="0"/>
          </a:p>
        </p:txBody>
      </p:sp>
      <p:sp>
        <p:nvSpPr>
          <p:cNvPr id="3" name="Espaço Reservado para Texto 2"/>
          <p:cNvSpPr>
            <a:spLocks noGrp="1"/>
          </p:cNvSpPr>
          <p:nvPr>
            <p:ph type="body" sz="quarter" idx="10"/>
          </p:nvPr>
        </p:nvSpPr>
        <p:spPr/>
        <p:txBody>
          <a:bodyPr/>
          <a:lstStyle/>
          <a:p>
            <a:r>
              <a:rPr lang="en-US" dirty="0" smtClean="0"/>
              <a:t>Intraoperative </a:t>
            </a:r>
            <a:r>
              <a:rPr lang="en-US" dirty="0"/>
              <a:t>methylation-aware </a:t>
            </a:r>
            <a:r>
              <a:rPr lang="en-US" dirty="0" err="1"/>
              <a:t>nanopore</a:t>
            </a:r>
            <a:r>
              <a:rPr lang="en-US" dirty="0"/>
              <a:t> sequencing for </a:t>
            </a:r>
            <a:r>
              <a:rPr lang="en-US" dirty="0" smtClean="0"/>
              <a:t>CNS </a:t>
            </a:r>
            <a:r>
              <a:rPr lang="en-US" dirty="0" err="1"/>
              <a:t>tumour</a:t>
            </a:r>
            <a:r>
              <a:rPr lang="en-US" dirty="0"/>
              <a:t> classification </a:t>
            </a:r>
            <a:endParaRPr lang="en-US" dirty="0" smtClean="0"/>
          </a:p>
          <a:p>
            <a:r>
              <a:rPr lang="en-US" altLang="en-US" dirty="0" smtClean="0"/>
              <a:t>Sturgeon </a:t>
            </a:r>
            <a:r>
              <a:rPr lang="en-US" altLang="en-US" dirty="0"/>
              <a:t>(</a:t>
            </a:r>
            <a:r>
              <a:rPr lang="en-US" altLang="en-US" dirty="0" smtClean="0"/>
              <a:t>neural </a:t>
            </a:r>
            <a:r>
              <a:rPr lang="en-US" altLang="en-US" dirty="0"/>
              <a:t>network </a:t>
            </a:r>
            <a:r>
              <a:rPr lang="en-US" altLang="en-US" dirty="0" smtClean="0"/>
              <a:t>classifier): </a:t>
            </a:r>
            <a:r>
              <a:rPr lang="en-US" i="1" dirty="0"/>
              <a:t>deep learning approach that is trained on simulated </a:t>
            </a:r>
            <a:r>
              <a:rPr lang="en-US" i="1" dirty="0" err="1" smtClean="0"/>
              <a:t>nanopore</a:t>
            </a:r>
            <a:r>
              <a:rPr lang="en-US" i="1" dirty="0" smtClean="0"/>
              <a:t> </a:t>
            </a:r>
            <a:r>
              <a:rPr lang="en-US" i="1" dirty="0"/>
              <a:t>sequencing data </a:t>
            </a:r>
            <a:r>
              <a:rPr lang="en-US" i="1" dirty="0" smtClean="0"/>
              <a:t>generated </a:t>
            </a:r>
            <a:r>
              <a:rPr lang="en-US" i="1" dirty="0"/>
              <a:t>from readily available methylation array data and </a:t>
            </a:r>
            <a:r>
              <a:rPr lang="en-US" b="1" i="1" dirty="0"/>
              <a:t>can accurately classify </a:t>
            </a:r>
            <a:r>
              <a:rPr lang="en-US" b="1" i="1" dirty="0" err="1"/>
              <a:t>tumour</a:t>
            </a:r>
            <a:r>
              <a:rPr lang="en-US" b="1" i="1" dirty="0"/>
              <a:t> types based on intraoperatively generated sequence data</a:t>
            </a:r>
            <a:r>
              <a:rPr lang="en-US" dirty="0" smtClean="0"/>
              <a:t>.</a:t>
            </a:r>
          </a:p>
          <a:p>
            <a:r>
              <a:rPr lang="en-US" altLang="en-US" i="1" dirty="0" smtClean="0"/>
              <a:t>The </a:t>
            </a:r>
            <a:r>
              <a:rPr lang="en-US" altLang="en-US" i="1" dirty="0"/>
              <a:t>model was able to </a:t>
            </a:r>
            <a:r>
              <a:rPr lang="en-US" altLang="en-US" b="1" i="1" dirty="0"/>
              <a:t>correctly classify the vast majority of samples</a:t>
            </a:r>
            <a:r>
              <a:rPr lang="en-US" altLang="en-US" i="1" dirty="0"/>
              <a:t> (45 out of 50) based on data equivalent to 20–40 min of sequencing, in line with a </a:t>
            </a:r>
            <a:r>
              <a:rPr lang="en-US" altLang="en-US" b="1" i="1" dirty="0"/>
              <a:t>90-min time window </a:t>
            </a:r>
            <a:r>
              <a:rPr lang="en-US" altLang="en-US" i="1" dirty="0"/>
              <a:t>between obtaining tissue in the operating room and diagnosis </a:t>
            </a:r>
            <a:r>
              <a:rPr lang="en-US" altLang="en-US" i="1" dirty="0" smtClean="0"/>
              <a:t>(…) turnaround </a:t>
            </a:r>
            <a:r>
              <a:rPr lang="en-US" altLang="en-US" i="1" dirty="0"/>
              <a:t>times of 1.5 h are feasible for the majority of samples. This is fully compatible with the surgical timeline, to guide the surgeon on how to proceed with the procedure. </a:t>
            </a:r>
            <a:endParaRPr lang="en-US" altLang="en-US" i="1" dirty="0" smtClean="0"/>
          </a:p>
          <a:p>
            <a:r>
              <a:rPr lang="en-US" altLang="en-US" i="1" dirty="0" smtClean="0"/>
              <a:t>We </a:t>
            </a:r>
            <a:r>
              <a:rPr lang="en-US" altLang="en-US" i="1" dirty="0"/>
              <a:t>envision clinical application of Sturgeon to be deployed in </a:t>
            </a:r>
            <a:r>
              <a:rPr lang="en-US" altLang="en-US" b="1" i="1" dirty="0"/>
              <a:t>parallel to histological assessment by a trained pathologist</a:t>
            </a:r>
            <a:r>
              <a:rPr lang="en-US" altLang="en-US" i="1" dirty="0"/>
              <a:t>, who then integrates the histological and molecular results into an improved intraoperative </a:t>
            </a:r>
            <a:r>
              <a:rPr lang="en-US" altLang="en-US" i="1" dirty="0" smtClean="0"/>
              <a:t>diagnosis</a:t>
            </a:r>
            <a:endParaRPr lang="en-US" altLang="en-US" i="1" dirty="0"/>
          </a:p>
          <a:p>
            <a:endParaRPr lang="en-US" altLang="en-US" dirty="0"/>
          </a:p>
        </p:txBody>
      </p:sp>
    </p:spTree>
    <p:extLst>
      <p:ext uri="{BB962C8B-B14F-4D97-AF65-F5344CB8AC3E}">
        <p14:creationId xmlns:p14="http://schemas.microsoft.com/office/powerpoint/2010/main" val="318933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3"/>
          <a:stretch>
            <a:fillRect/>
          </a:stretch>
        </p:blipFill>
        <p:spPr>
          <a:xfrm>
            <a:off x="446722" y="1740308"/>
            <a:ext cx="17470755" cy="6223635"/>
          </a:xfrm>
          <a:prstGeom prst="rect">
            <a:avLst/>
          </a:prstGeom>
        </p:spPr>
      </p:pic>
      <p:sp>
        <p:nvSpPr>
          <p:cNvPr id="5" name="CaixaDeTexto 1"/>
          <p:cNvSpPr txBox="1">
            <a:spLocks noChangeArrowheads="1"/>
          </p:cNvSpPr>
          <p:nvPr/>
        </p:nvSpPr>
        <p:spPr bwMode="auto">
          <a:xfrm>
            <a:off x="13477587" y="9356004"/>
            <a:ext cx="36528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en-US" sz="2000" dirty="0" err="1" smtClean="0"/>
              <a:t>Vermeulen</a:t>
            </a:r>
            <a:r>
              <a:rPr lang="pt-BR" altLang="en-US" sz="2000" dirty="0" smtClean="0"/>
              <a:t> C et </a:t>
            </a:r>
            <a:r>
              <a:rPr lang="pt-BR" altLang="en-US" sz="2000" dirty="0"/>
              <a:t>al. </a:t>
            </a:r>
            <a:r>
              <a:rPr lang="pt-BR" altLang="en-US" sz="2000" i="1" dirty="0" err="1" smtClean="0"/>
              <a:t>Nature</a:t>
            </a:r>
            <a:r>
              <a:rPr lang="pt-BR" altLang="en-US" sz="2000" i="1" dirty="0" smtClean="0"/>
              <a:t>. </a:t>
            </a:r>
            <a:r>
              <a:rPr lang="pt-BR" altLang="en-US" sz="2000" dirty="0"/>
              <a:t>2023 </a:t>
            </a:r>
            <a:endParaRPr lang="en-US" altLang="en-US" sz="2000" dirty="0"/>
          </a:p>
        </p:txBody>
      </p:sp>
      <p:pic>
        <p:nvPicPr>
          <p:cNvPr id="6" name="Imagem 5"/>
          <p:cNvPicPr>
            <a:picLocks noChangeAspect="1"/>
          </p:cNvPicPr>
          <p:nvPr/>
        </p:nvPicPr>
        <p:blipFill>
          <a:blip r:embed="rId4"/>
          <a:stretch>
            <a:fillRect/>
          </a:stretch>
        </p:blipFill>
        <p:spPr>
          <a:xfrm>
            <a:off x="2398779" y="277564"/>
            <a:ext cx="11001375" cy="9801225"/>
          </a:xfrm>
          <a:prstGeom prst="rect">
            <a:avLst/>
          </a:prstGeom>
        </p:spPr>
      </p:pic>
      <p:pic>
        <p:nvPicPr>
          <p:cNvPr id="7" name="Imagem 6"/>
          <p:cNvPicPr>
            <a:picLocks noChangeAspect="1"/>
          </p:cNvPicPr>
          <p:nvPr/>
        </p:nvPicPr>
        <p:blipFill>
          <a:blip r:embed="rId5"/>
          <a:stretch>
            <a:fillRect/>
          </a:stretch>
        </p:blipFill>
        <p:spPr>
          <a:xfrm>
            <a:off x="1174173" y="3390131"/>
            <a:ext cx="14508480" cy="3383280"/>
          </a:xfrm>
          <a:prstGeom prst="rect">
            <a:avLst/>
          </a:prstGeom>
        </p:spPr>
      </p:pic>
    </p:spTree>
    <p:extLst>
      <p:ext uri="{BB962C8B-B14F-4D97-AF65-F5344CB8AC3E}">
        <p14:creationId xmlns:p14="http://schemas.microsoft.com/office/powerpoint/2010/main" val="366036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err="1" smtClean="0"/>
              <a:t>Spatial</a:t>
            </a:r>
            <a:r>
              <a:rPr lang="pt-BR" dirty="0" smtClean="0"/>
              <a:t> </a:t>
            </a:r>
            <a:r>
              <a:rPr lang="pt-BR" dirty="0" err="1" smtClean="0"/>
              <a:t>Multi-Omics</a:t>
            </a:r>
            <a:endParaRPr lang="en-US" dirty="0"/>
          </a:p>
        </p:txBody>
      </p:sp>
      <p:sp>
        <p:nvSpPr>
          <p:cNvPr id="3" name="Espaço Reservado para Texto 2"/>
          <p:cNvSpPr>
            <a:spLocks noGrp="1"/>
          </p:cNvSpPr>
          <p:nvPr>
            <p:ph type="body" sz="quarter" idx="10"/>
          </p:nvPr>
        </p:nvSpPr>
        <p:spPr/>
        <p:txBody>
          <a:bodyPr/>
          <a:lstStyle/>
          <a:p>
            <a:r>
              <a:rPr lang="en-US" altLang="en-US" i="1" dirty="0"/>
              <a:t>The study of different molecular </a:t>
            </a:r>
            <a:r>
              <a:rPr lang="en-US" altLang="en-US" i="1" dirty="0" err="1"/>
              <a:t>analytes</a:t>
            </a:r>
            <a:r>
              <a:rPr lang="en-US" altLang="en-US" i="1" dirty="0"/>
              <a:t> at up to subcellular resolution within their native tissue </a:t>
            </a:r>
            <a:r>
              <a:rPr lang="en-US" altLang="en-US" i="1" dirty="0" smtClean="0"/>
              <a:t>context </a:t>
            </a:r>
            <a:endParaRPr lang="en-US" altLang="en-US" i="1" dirty="0"/>
          </a:p>
          <a:p>
            <a:r>
              <a:rPr lang="en-US" altLang="en-US" i="1" dirty="0"/>
              <a:t>Spatial multi-omics technologies were listed by Nature as one of the seven technologies to watch in 2022, with the basis for their development and ongoing innovations being a range of established spatial mono-omics </a:t>
            </a:r>
            <a:r>
              <a:rPr lang="en-US" altLang="en-US" i="1" dirty="0" smtClean="0"/>
              <a:t>methods</a:t>
            </a:r>
            <a:endParaRPr lang="en-US" altLang="en-US" i="1" dirty="0"/>
          </a:p>
          <a:p>
            <a:r>
              <a:rPr lang="pt-BR" dirty="0" smtClean="0"/>
              <a:t>(</a:t>
            </a:r>
            <a:r>
              <a:rPr lang="en-US" dirty="0" err="1"/>
              <a:t>Vandereyken</a:t>
            </a:r>
            <a:r>
              <a:rPr lang="en-US" dirty="0"/>
              <a:t> </a:t>
            </a:r>
            <a:r>
              <a:rPr lang="en-US" dirty="0" smtClean="0"/>
              <a:t>K et al. </a:t>
            </a:r>
            <a:r>
              <a:rPr lang="en-US" dirty="0"/>
              <a:t>Methods and applications for single-cell and spatial multi-omics. </a:t>
            </a:r>
            <a:r>
              <a:rPr lang="en-US" i="1" dirty="0"/>
              <a:t>Nat Rev Genet. </a:t>
            </a:r>
            <a:r>
              <a:rPr lang="en-US" dirty="0" smtClean="0"/>
              <a:t>2023)</a:t>
            </a:r>
            <a:endParaRPr lang="en-US" dirty="0"/>
          </a:p>
        </p:txBody>
      </p:sp>
    </p:spTree>
    <p:extLst>
      <p:ext uri="{BB962C8B-B14F-4D97-AF65-F5344CB8AC3E}">
        <p14:creationId xmlns:p14="http://schemas.microsoft.com/office/powerpoint/2010/main" val="125141054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sp>
        <p:nvSpPr>
          <p:cNvPr id="6" name="CaixaDeTexto 5"/>
          <p:cNvSpPr txBox="1"/>
          <p:nvPr/>
        </p:nvSpPr>
        <p:spPr>
          <a:xfrm>
            <a:off x="12396651" y="9481706"/>
            <a:ext cx="4952456" cy="400110"/>
          </a:xfrm>
          <a:prstGeom prst="rect">
            <a:avLst/>
          </a:prstGeom>
          <a:noFill/>
        </p:spPr>
        <p:txBody>
          <a:bodyPr wrap="square" rtlCol="0">
            <a:spAutoFit/>
          </a:bodyPr>
          <a:lstStyle/>
          <a:p>
            <a:r>
              <a:rPr lang="en-US" sz="2000" dirty="0" err="1"/>
              <a:t>Vandereyken</a:t>
            </a:r>
            <a:r>
              <a:rPr lang="en-US" sz="2000" dirty="0"/>
              <a:t> K et </a:t>
            </a:r>
            <a:r>
              <a:rPr lang="en-US" sz="2000" dirty="0" smtClean="0"/>
              <a:t>al. </a:t>
            </a:r>
            <a:r>
              <a:rPr lang="en-US" sz="2000" i="1" dirty="0"/>
              <a:t>Nat Rev Genet. </a:t>
            </a:r>
            <a:r>
              <a:rPr lang="en-US" sz="2000" dirty="0"/>
              <a:t>2023</a:t>
            </a:r>
          </a:p>
        </p:txBody>
      </p:sp>
      <p:pic>
        <p:nvPicPr>
          <p:cNvPr id="8" name="Imagem 7"/>
          <p:cNvPicPr>
            <a:picLocks noChangeAspect="1"/>
          </p:cNvPicPr>
          <p:nvPr/>
        </p:nvPicPr>
        <p:blipFill>
          <a:blip r:embed="rId2"/>
          <a:stretch>
            <a:fillRect/>
          </a:stretch>
        </p:blipFill>
        <p:spPr>
          <a:xfrm>
            <a:off x="265365" y="276655"/>
            <a:ext cx="17704594" cy="8703469"/>
          </a:xfrm>
          <a:prstGeom prst="rect">
            <a:avLst/>
          </a:prstGeom>
        </p:spPr>
      </p:pic>
    </p:spTree>
    <p:extLst>
      <p:ext uri="{BB962C8B-B14F-4D97-AF65-F5344CB8AC3E}">
        <p14:creationId xmlns:p14="http://schemas.microsoft.com/office/powerpoint/2010/main" val="399346849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2"/>
          <a:stretch>
            <a:fillRect/>
          </a:stretch>
        </p:blipFill>
        <p:spPr>
          <a:xfrm>
            <a:off x="435979" y="162790"/>
            <a:ext cx="9872663" cy="4343400"/>
          </a:xfrm>
          <a:prstGeom prst="rect">
            <a:avLst/>
          </a:prstGeom>
        </p:spPr>
      </p:pic>
      <p:pic>
        <p:nvPicPr>
          <p:cNvPr id="5" name="Imagem 4"/>
          <p:cNvPicPr>
            <a:picLocks noChangeAspect="1"/>
          </p:cNvPicPr>
          <p:nvPr/>
        </p:nvPicPr>
        <p:blipFill>
          <a:blip r:embed="rId3"/>
          <a:stretch>
            <a:fillRect/>
          </a:stretch>
        </p:blipFill>
        <p:spPr>
          <a:xfrm>
            <a:off x="5520328" y="339424"/>
            <a:ext cx="8725376" cy="8843486"/>
          </a:xfrm>
          <a:prstGeom prst="rect">
            <a:avLst/>
          </a:prstGeom>
        </p:spPr>
      </p:pic>
      <p:sp>
        <p:nvSpPr>
          <p:cNvPr id="6" name="CaixaDeTexto 5"/>
          <p:cNvSpPr txBox="1"/>
          <p:nvPr/>
        </p:nvSpPr>
        <p:spPr>
          <a:xfrm>
            <a:off x="7158446" y="9221131"/>
            <a:ext cx="5199017" cy="369332"/>
          </a:xfrm>
          <a:prstGeom prst="rect">
            <a:avLst/>
          </a:prstGeom>
          <a:noFill/>
          <a:ln w="28575">
            <a:solidFill>
              <a:schemeClr val="tx1"/>
            </a:solidFill>
          </a:ln>
        </p:spPr>
        <p:txBody>
          <a:bodyPr wrap="square" rtlCol="0">
            <a:spAutoFit/>
          </a:bodyPr>
          <a:lstStyle/>
          <a:p>
            <a:r>
              <a:rPr lang="en-US" altLang="en-US" i="1" dirty="0"/>
              <a:t>5 unique and spatially distinct </a:t>
            </a:r>
            <a:r>
              <a:rPr lang="en-US" altLang="en-US" i="1" dirty="0" err="1"/>
              <a:t>transcriptomics</a:t>
            </a:r>
            <a:r>
              <a:rPr lang="en-US" altLang="en-US" i="1" dirty="0"/>
              <a:t> profiles </a:t>
            </a:r>
          </a:p>
        </p:txBody>
      </p:sp>
    </p:spTree>
    <p:extLst>
      <p:ext uri="{BB962C8B-B14F-4D97-AF65-F5344CB8AC3E}">
        <p14:creationId xmlns:p14="http://schemas.microsoft.com/office/powerpoint/2010/main" val="121344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ctrTitle"/>
          </p:nvPr>
        </p:nvSpPr>
        <p:spPr/>
        <p:txBody>
          <a:bodyPr/>
          <a:lstStyle/>
          <a:p>
            <a:endParaRPr lang="en-US"/>
          </a:p>
        </p:txBody>
      </p:sp>
      <p:sp>
        <p:nvSpPr>
          <p:cNvPr id="10" name="Espaço Reservado para Texto 9"/>
          <p:cNvSpPr>
            <a:spLocks noGrp="1"/>
          </p:cNvSpPr>
          <p:nvPr>
            <p:ph type="body" sz="quarter" idx="10"/>
          </p:nvPr>
        </p:nvSpPr>
        <p:spPr/>
        <p:txBody>
          <a:bodyPr/>
          <a:lstStyle/>
          <a:p>
            <a:r>
              <a:rPr lang="pt-BR" sz="8800" b="1" dirty="0" smtClean="0"/>
              <a:t>CONCEITOS BÁSICOS</a:t>
            </a:r>
            <a:endParaRPr lang="en-US" sz="8800" b="1" dirty="0"/>
          </a:p>
        </p:txBody>
      </p:sp>
    </p:spTree>
    <p:extLst>
      <p:ext uri="{BB962C8B-B14F-4D97-AF65-F5344CB8AC3E}">
        <p14:creationId xmlns:p14="http://schemas.microsoft.com/office/powerpoint/2010/main" val="79960750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2"/>
          <a:stretch>
            <a:fillRect/>
          </a:stretch>
        </p:blipFill>
        <p:spPr>
          <a:xfrm>
            <a:off x="575174" y="426441"/>
            <a:ext cx="10587038" cy="3739515"/>
          </a:xfrm>
          <a:prstGeom prst="rect">
            <a:avLst/>
          </a:prstGeom>
        </p:spPr>
      </p:pic>
      <p:pic>
        <p:nvPicPr>
          <p:cNvPr id="5" name="Imagem 4"/>
          <p:cNvPicPr>
            <a:picLocks noChangeAspect="1"/>
          </p:cNvPicPr>
          <p:nvPr/>
        </p:nvPicPr>
        <p:blipFill>
          <a:blip r:embed="rId3"/>
          <a:stretch>
            <a:fillRect/>
          </a:stretch>
        </p:blipFill>
        <p:spPr>
          <a:xfrm>
            <a:off x="3119409" y="1132242"/>
            <a:ext cx="12018169" cy="8001000"/>
          </a:xfrm>
          <a:prstGeom prst="rect">
            <a:avLst/>
          </a:prstGeom>
        </p:spPr>
      </p:pic>
    </p:spTree>
    <p:extLst>
      <p:ext uri="{BB962C8B-B14F-4D97-AF65-F5344CB8AC3E}">
        <p14:creationId xmlns:p14="http://schemas.microsoft.com/office/powerpoint/2010/main" val="369027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dirty="0"/>
          </a:p>
        </p:txBody>
      </p:sp>
      <p:pic>
        <p:nvPicPr>
          <p:cNvPr id="4" name="Image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9644" y="-15"/>
            <a:ext cx="9361170" cy="866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have Direita 6"/>
          <p:cNvSpPr/>
          <p:nvPr/>
        </p:nvSpPr>
        <p:spPr>
          <a:xfrm>
            <a:off x="9356035" y="5088835"/>
            <a:ext cx="225287" cy="121920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8073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err="1" smtClean="0"/>
              <a:t>Zheng</a:t>
            </a:r>
            <a:r>
              <a:rPr lang="pt-BR" dirty="0" smtClean="0"/>
              <a:t> Y et al. 2023</a:t>
            </a:r>
            <a:endParaRPr lang="en-US" dirty="0"/>
          </a:p>
        </p:txBody>
      </p:sp>
      <p:sp>
        <p:nvSpPr>
          <p:cNvPr id="3" name="Espaço Reservado para Texto 2"/>
          <p:cNvSpPr>
            <a:spLocks noGrp="1"/>
          </p:cNvSpPr>
          <p:nvPr>
            <p:ph type="body" sz="quarter" idx="10"/>
          </p:nvPr>
        </p:nvSpPr>
        <p:spPr/>
        <p:txBody>
          <a:bodyPr/>
          <a:lstStyle/>
          <a:p>
            <a:r>
              <a:rPr lang="en-US" altLang="en-US" i="1" dirty="0"/>
              <a:t>One of the major obstacles precluding the development of effective therapeutics is </a:t>
            </a:r>
            <a:r>
              <a:rPr lang="en-US" altLang="en-US" b="1" i="1" dirty="0"/>
              <a:t>tumor </a:t>
            </a:r>
            <a:r>
              <a:rPr lang="en-US" altLang="en-US" b="1" i="1" dirty="0" smtClean="0"/>
              <a:t>heterogeneity</a:t>
            </a:r>
            <a:r>
              <a:rPr lang="en-US" altLang="en-US" i="1" dirty="0" smtClean="0"/>
              <a:t> </a:t>
            </a:r>
          </a:p>
          <a:p>
            <a:r>
              <a:rPr lang="en-US" altLang="en-US" i="1" dirty="0" smtClean="0"/>
              <a:t>(…) </a:t>
            </a:r>
            <a:r>
              <a:rPr lang="en-US" altLang="en-US" i="1" dirty="0"/>
              <a:t>w</a:t>
            </a:r>
            <a:r>
              <a:rPr lang="en-US" altLang="en-US" i="1" dirty="0" smtClean="0"/>
              <a:t>hile </a:t>
            </a:r>
            <a:r>
              <a:rPr lang="en-US" altLang="en-US" i="1" dirty="0" err="1"/>
              <a:t>scRNA-seq</a:t>
            </a:r>
            <a:r>
              <a:rPr lang="en-US" altLang="en-US" i="1" dirty="0"/>
              <a:t> can profile transcriptomes of thousands of cells in a single experiment, it </a:t>
            </a:r>
            <a:r>
              <a:rPr lang="en-US" altLang="en-US" b="1" i="1" dirty="0"/>
              <a:t>only provides indirect inference of cell-to-cell interactions</a:t>
            </a:r>
            <a:r>
              <a:rPr lang="en-US" altLang="en-US" i="1" dirty="0"/>
              <a:t> due to the loss of spatial </a:t>
            </a:r>
            <a:r>
              <a:rPr lang="en-US" altLang="en-US" i="1" dirty="0" smtClean="0"/>
              <a:t>information</a:t>
            </a:r>
          </a:p>
          <a:p>
            <a:r>
              <a:rPr lang="en-US" altLang="en-US" i="1" dirty="0"/>
              <a:t>In brain malignancies, </a:t>
            </a:r>
            <a:r>
              <a:rPr lang="en-US" altLang="en-US" b="1" i="1" dirty="0"/>
              <a:t>cellular interactions and tumor architecture are key factors driving the clonal evolution, tumor progression and therapeutic </a:t>
            </a:r>
            <a:r>
              <a:rPr lang="en-US" altLang="en-US" b="1" i="1" dirty="0" smtClean="0"/>
              <a:t>resistance</a:t>
            </a:r>
          </a:p>
          <a:p>
            <a:r>
              <a:rPr lang="en-US" altLang="en-US" i="1" dirty="0"/>
              <a:t>Since molecular profiles are known to shape cell morphological features, we hypothesize that the transcriptional subtypes of malignant cells can be inferred from histology images, and this will enable us to computationally reconstruct cellular maps with informed transcriptional subtypes and </a:t>
            </a:r>
            <a:r>
              <a:rPr lang="en-US" altLang="en-US" b="1" i="1" dirty="0"/>
              <a:t>link spatial cellular architectures to clinical </a:t>
            </a:r>
            <a:r>
              <a:rPr lang="en-US" altLang="en-US" b="1" i="1" dirty="0" smtClean="0"/>
              <a:t>outcomes</a:t>
            </a:r>
          </a:p>
        </p:txBody>
      </p:sp>
    </p:spTree>
    <p:extLst>
      <p:ext uri="{BB962C8B-B14F-4D97-AF65-F5344CB8AC3E}">
        <p14:creationId xmlns:p14="http://schemas.microsoft.com/office/powerpoint/2010/main" val="172736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2"/>
          <a:stretch>
            <a:fillRect/>
          </a:stretch>
        </p:blipFill>
        <p:spPr>
          <a:xfrm>
            <a:off x="400824" y="1740308"/>
            <a:ext cx="13828395" cy="5293995"/>
          </a:xfrm>
          <a:prstGeom prst="rect">
            <a:avLst/>
          </a:prstGeom>
        </p:spPr>
      </p:pic>
      <p:sp>
        <p:nvSpPr>
          <p:cNvPr id="5" name="CaixaDeTexto 4"/>
          <p:cNvSpPr txBox="1"/>
          <p:nvPr/>
        </p:nvSpPr>
        <p:spPr>
          <a:xfrm>
            <a:off x="12840789" y="9416393"/>
            <a:ext cx="4704261" cy="400110"/>
          </a:xfrm>
          <a:prstGeom prst="rect">
            <a:avLst/>
          </a:prstGeom>
          <a:noFill/>
        </p:spPr>
        <p:txBody>
          <a:bodyPr wrap="square" rtlCol="0">
            <a:spAutoFit/>
          </a:bodyPr>
          <a:lstStyle/>
          <a:p>
            <a:r>
              <a:rPr lang="en-US" sz="2000" dirty="0" smtClean="0"/>
              <a:t>Zheng Y et al. </a:t>
            </a:r>
            <a:r>
              <a:rPr lang="en-US" sz="2000" i="1" dirty="0" smtClean="0"/>
              <a:t>Nature </a:t>
            </a:r>
            <a:r>
              <a:rPr lang="en-US" sz="2000" i="1" dirty="0" err="1" smtClean="0"/>
              <a:t>Commun</a:t>
            </a:r>
            <a:r>
              <a:rPr lang="en-US" sz="2000" i="1" dirty="0" smtClean="0"/>
              <a:t>. </a:t>
            </a:r>
            <a:r>
              <a:rPr lang="en-US" sz="2000" dirty="0"/>
              <a:t>2023</a:t>
            </a:r>
          </a:p>
        </p:txBody>
      </p:sp>
      <p:pic>
        <p:nvPicPr>
          <p:cNvPr id="6" name="Imagem 5"/>
          <p:cNvPicPr>
            <a:picLocks noChangeAspect="1"/>
          </p:cNvPicPr>
          <p:nvPr/>
        </p:nvPicPr>
        <p:blipFill>
          <a:blip r:embed="rId3"/>
          <a:stretch>
            <a:fillRect/>
          </a:stretch>
        </p:blipFill>
        <p:spPr>
          <a:xfrm>
            <a:off x="1344868" y="1756306"/>
            <a:ext cx="15059025" cy="6672263"/>
          </a:xfrm>
          <a:prstGeom prst="rect">
            <a:avLst/>
          </a:prstGeom>
        </p:spPr>
      </p:pic>
      <p:pic>
        <p:nvPicPr>
          <p:cNvPr id="7" name="Imagem 6"/>
          <p:cNvPicPr>
            <a:picLocks noChangeAspect="1"/>
          </p:cNvPicPr>
          <p:nvPr/>
        </p:nvPicPr>
        <p:blipFill>
          <a:blip r:embed="rId4"/>
          <a:stretch>
            <a:fillRect/>
          </a:stretch>
        </p:blipFill>
        <p:spPr>
          <a:xfrm>
            <a:off x="2114073" y="1373292"/>
            <a:ext cx="14136053" cy="7788593"/>
          </a:xfrm>
          <a:prstGeom prst="rect">
            <a:avLst/>
          </a:prstGeom>
        </p:spPr>
      </p:pic>
      <p:pic>
        <p:nvPicPr>
          <p:cNvPr id="8" name="Imagem 7"/>
          <p:cNvPicPr>
            <a:picLocks noChangeAspect="1"/>
          </p:cNvPicPr>
          <p:nvPr/>
        </p:nvPicPr>
        <p:blipFill>
          <a:blip r:embed="rId5"/>
          <a:stretch>
            <a:fillRect/>
          </a:stretch>
        </p:blipFill>
        <p:spPr>
          <a:xfrm>
            <a:off x="11278849" y="5184435"/>
            <a:ext cx="6069330" cy="3514725"/>
          </a:xfrm>
          <a:prstGeom prst="rect">
            <a:avLst/>
          </a:prstGeom>
        </p:spPr>
      </p:pic>
    </p:spTree>
    <p:extLst>
      <p:ext uri="{BB962C8B-B14F-4D97-AF65-F5344CB8AC3E}">
        <p14:creationId xmlns:p14="http://schemas.microsoft.com/office/powerpoint/2010/main" val="216440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3"/>
          <a:stretch>
            <a:fillRect/>
          </a:stretch>
        </p:blipFill>
        <p:spPr>
          <a:xfrm>
            <a:off x="1074939" y="714363"/>
            <a:ext cx="12401550" cy="8486775"/>
          </a:xfrm>
          <a:prstGeom prst="rect">
            <a:avLst/>
          </a:prstGeom>
        </p:spPr>
      </p:pic>
      <p:sp>
        <p:nvSpPr>
          <p:cNvPr id="5" name="CaixaDeTexto 4"/>
          <p:cNvSpPr txBox="1"/>
          <p:nvPr/>
        </p:nvSpPr>
        <p:spPr>
          <a:xfrm>
            <a:off x="13862957" y="2935918"/>
            <a:ext cx="3559629" cy="4370427"/>
          </a:xfrm>
          <a:prstGeom prst="rect">
            <a:avLst/>
          </a:prstGeom>
          <a:noFill/>
          <a:ln w="38100">
            <a:solidFill>
              <a:schemeClr val="tx1"/>
            </a:solidFill>
          </a:ln>
        </p:spPr>
        <p:txBody>
          <a:bodyPr wrap="square" rtlCol="0">
            <a:spAutoFit/>
          </a:bodyPr>
          <a:lstStyle/>
          <a:p>
            <a:r>
              <a:rPr lang="en-US" altLang="en-US" sz="2000" i="1" dirty="0"/>
              <a:t>The software offers three key functionalities: (1) predicting transcriptional subtypes of GBM cells from histology images and visualizing the resulting spatial cellular </a:t>
            </a:r>
            <a:r>
              <a:rPr lang="en-US" altLang="en-US" sz="2000" i="1" dirty="0" smtClean="0"/>
              <a:t>maps </a:t>
            </a:r>
            <a:r>
              <a:rPr lang="en-US" altLang="en-US" sz="2000" i="1" dirty="0"/>
              <a:t>(2) predicting and visualizing regional aggressive </a:t>
            </a:r>
            <a:r>
              <a:rPr lang="en-US" altLang="en-US" sz="2000" i="1" dirty="0" smtClean="0"/>
              <a:t>scores, </a:t>
            </a:r>
            <a:r>
              <a:rPr lang="en-US" altLang="en-US" sz="2000" i="1" dirty="0"/>
              <a:t>and (3) performing various statistical analysis for characterizing transcriptional subtype compositions, spatial cellular organization and subtype </a:t>
            </a:r>
            <a:r>
              <a:rPr lang="en-US" altLang="en-US" sz="2000" i="1" dirty="0" smtClean="0"/>
              <a:t>interactions.</a:t>
            </a:r>
            <a:endParaRPr lang="en-US" altLang="en-US" sz="2000" i="1" dirty="0"/>
          </a:p>
          <a:p>
            <a:endParaRPr lang="en-US" dirty="0"/>
          </a:p>
        </p:txBody>
      </p:sp>
      <p:sp>
        <p:nvSpPr>
          <p:cNvPr id="6" name="CaixaDeTexto 5"/>
          <p:cNvSpPr txBox="1"/>
          <p:nvPr/>
        </p:nvSpPr>
        <p:spPr>
          <a:xfrm>
            <a:off x="14441632" y="9181261"/>
            <a:ext cx="3103418" cy="707886"/>
          </a:xfrm>
          <a:prstGeom prst="rect">
            <a:avLst/>
          </a:prstGeom>
          <a:noFill/>
        </p:spPr>
        <p:txBody>
          <a:bodyPr wrap="square" rtlCol="0">
            <a:spAutoFit/>
          </a:bodyPr>
          <a:lstStyle/>
          <a:p>
            <a:r>
              <a:rPr lang="en-US" sz="2000" dirty="0" smtClean="0"/>
              <a:t>Zheng Y et al. </a:t>
            </a:r>
            <a:r>
              <a:rPr lang="en-US" sz="2000" i="1" dirty="0" smtClean="0"/>
              <a:t>Nature </a:t>
            </a:r>
            <a:r>
              <a:rPr lang="en-US" sz="2000" i="1" dirty="0" err="1" smtClean="0"/>
              <a:t>Commun</a:t>
            </a:r>
            <a:r>
              <a:rPr lang="en-US" sz="2000" i="1" dirty="0" smtClean="0"/>
              <a:t>. </a:t>
            </a:r>
            <a:r>
              <a:rPr lang="en-US" sz="2000" dirty="0"/>
              <a:t>2023</a:t>
            </a:r>
          </a:p>
        </p:txBody>
      </p:sp>
    </p:spTree>
    <p:extLst>
      <p:ext uri="{BB962C8B-B14F-4D97-AF65-F5344CB8AC3E}">
        <p14:creationId xmlns:p14="http://schemas.microsoft.com/office/powerpoint/2010/main" val="215422401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5" name="Imagem 4"/>
          <p:cNvPicPr>
            <a:picLocks noChangeAspect="1"/>
          </p:cNvPicPr>
          <p:nvPr/>
        </p:nvPicPr>
        <p:blipFill>
          <a:blip r:embed="rId2"/>
          <a:stretch>
            <a:fillRect/>
          </a:stretch>
        </p:blipFill>
        <p:spPr>
          <a:xfrm>
            <a:off x="575179" y="335773"/>
            <a:ext cx="7355205" cy="5200650"/>
          </a:xfrm>
          <a:prstGeom prst="rect">
            <a:avLst/>
          </a:prstGeom>
        </p:spPr>
      </p:pic>
      <p:sp>
        <p:nvSpPr>
          <p:cNvPr id="6" name="CaixaDeTexto 5"/>
          <p:cNvSpPr txBox="1"/>
          <p:nvPr/>
        </p:nvSpPr>
        <p:spPr>
          <a:xfrm>
            <a:off x="9182100" y="3048000"/>
            <a:ext cx="7263245" cy="4031873"/>
          </a:xfrm>
          <a:prstGeom prst="rect">
            <a:avLst/>
          </a:prstGeom>
          <a:noFill/>
          <a:ln w="38100">
            <a:solidFill>
              <a:schemeClr val="tx1"/>
            </a:solidFill>
          </a:ln>
        </p:spPr>
        <p:txBody>
          <a:bodyPr wrap="square" rtlCol="0">
            <a:spAutoFit/>
          </a:bodyPr>
          <a:lstStyle/>
          <a:p>
            <a:r>
              <a:rPr lang="en-US" altLang="en-US" sz="3200" i="1" dirty="0"/>
              <a:t>The most challenging aspect of any new research technology is its </a:t>
            </a:r>
            <a:r>
              <a:rPr lang="en-US" altLang="en-US" sz="3200" b="1" i="1" dirty="0"/>
              <a:t>eventual integration into the clinic to try to better patient outcomes</a:t>
            </a:r>
            <a:r>
              <a:rPr lang="en-US" altLang="en-US" sz="3200" i="1" dirty="0"/>
              <a:t>. GBM represents a disorder desperately in need of new therapeutic developments ranging from prognostic biomarker discovery to novel interventions aimed at prolonging survival.</a:t>
            </a:r>
            <a:endParaRPr lang="en-US" sz="3200" i="1" dirty="0"/>
          </a:p>
        </p:txBody>
      </p:sp>
    </p:spTree>
    <p:extLst>
      <p:ext uri="{BB962C8B-B14F-4D97-AF65-F5344CB8AC3E}">
        <p14:creationId xmlns:p14="http://schemas.microsoft.com/office/powerpoint/2010/main" val="164156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err="1" smtClean="0"/>
              <a:t>Shireman</a:t>
            </a:r>
            <a:r>
              <a:rPr lang="pt-BR" dirty="0" smtClean="0"/>
              <a:t> JM et al. 2023</a:t>
            </a:r>
            <a:endParaRPr lang="en-US" dirty="0"/>
          </a:p>
        </p:txBody>
      </p:sp>
      <p:sp>
        <p:nvSpPr>
          <p:cNvPr id="3" name="Espaço Reservado para Texto 2"/>
          <p:cNvSpPr>
            <a:spLocks noGrp="1"/>
          </p:cNvSpPr>
          <p:nvPr>
            <p:ph type="body" sz="quarter" idx="10"/>
          </p:nvPr>
        </p:nvSpPr>
        <p:spPr/>
        <p:txBody>
          <a:bodyPr/>
          <a:lstStyle/>
          <a:p>
            <a:r>
              <a:rPr lang="en-US" altLang="en-US" i="1" dirty="0"/>
              <a:t>Spatially categorized tumor explants and spatial-omics have begun enabled a more comprehensive 3-Dimensional understanding of immune cells distribution in </a:t>
            </a:r>
            <a:r>
              <a:rPr lang="en-US" altLang="en-US" i="1" dirty="0" smtClean="0"/>
              <a:t>gliomas (…) </a:t>
            </a:r>
            <a:r>
              <a:rPr lang="en-US" altLang="en-US" i="1" dirty="0"/>
              <a:t>As spatial </a:t>
            </a:r>
            <a:r>
              <a:rPr lang="en-US" altLang="en-US" i="1" dirty="0" err="1"/>
              <a:t>transcriptomics</a:t>
            </a:r>
            <a:r>
              <a:rPr lang="en-US" altLang="en-US" i="1" dirty="0"/>
              <a:t> develops further this </a:t>
            </a:r>
            <a:r>
              <a:rPr lang="en-US" altLang="en-US" b="1" i="1" dirty="0"/>
              <a:t>response prediction could be further integrated with other data such as tumor mutational burden and </a:t>
            </a:r>
            <a:r>
              <a:rPr lang="en-US" altLang="en-US" b="1" i="1" dirty="0" err="1"/>
              <a:t>neoantigen</a:t>
            </a:r>
            <a:r>
              <a:rPr lang="en-US" altLang="en-US" b="1" i="1" dirty="0"/>
              <a:t> load to create a more comprehensive prediction of likely response to </a:t>
            </a:r>
            <a:r>
              <a:rPr lang="en-US" altLang="en-US" b="1" i="1" dirty="0" smtClean="0"/>
              <a:t>immunotherapy</a:t>
            </a:r>
          </a:p>
          <a:p>
            <a:r>
              <a:rPr lang="en-US" altLang="en-US" b="1" i="1" dirty="0" smtClean="0"/>
              <a:t>A </a:t>
            </a:r>
            <a:r>
              <a:rPr lang="en-US" altLang="en-US" b="1" i="1" dirty="0"/>
              <a:t>change in the design of upcoming clinical trials can also consider the spatial transcriptomic landscape of tumors from patients on the study offering personalized medicine specific therapies </a:t>
            </a:r>
            <a:r>
              <a:rPr lang="en-US" altLang="en-US" i="1" dirty="0"/>
              <a:t>based on the profile of an individual patient’s tumor. These more spatially centric basic science studies and clinical trials can further improve the discovery of novel effective drugs and patient responders</a:t>
            </a:r>
          </a:p>
          <a:p>
            <a:endParaRPr lang="en-US" altLang="en-US" dirty="0"/>
          </a:p>
          <a:p>
            <a:endParaRPr lang="en-US" dirty="0"/>
          </a:p>
        </p:txBody>
      </p:sp>
    </p:spTree>
    <p:extLst>
      <p:ext uri="{BB962C8B-B14F-4D97-AF65-F5344CB8AC3E}">
        <p14:creationId xmlns:p14="http://schemas.microsoft.com/office/powerpoint/2010/main" val="193570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3513" y="524177"/>
            <a:ext cx="14616113" cy="860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4"/>
          <p:cNvSpPr txBox="1"/>
          <p:nvPr/>
        </p:nvSpPr>
        <p:spPr>
          <a:xfrm>
            <a:off x="15143019" y="2105205"/>
            <a:ext cx="2641195" cy="461665"/>
          </a:xfrm>
          <a:prstGeom prst="rect">
            <a:avLst/>
          </a:prstGeom>
          <a:noFill/>
          <a:ln w="28575">
            <a:solidFill>
              <a:schemeClr val="tx1"/>
            </a:solidFill>
          </a:ln>
        </p:spPr>
        <p:txBody>
          <a:bodyPr wrap="square" rtlCol="0">
            <a:spAutoFit/>
          </a:bodyPr>
          <a:lstStyle/>
          <a:p>
            <a:r>
              <a:rPr lang="pt-BR" sz="2400" dirty="0" smtClean="0"/>
              <a:t>(e outros “</a:t>
            </a:r>
            <a:r>
              <a:rPr lang="pt-BR" sz="2400" dirty="0" err="1" smtClean="0"/>
              <a:t>omics</a:t>
            </a:r>
            <a:r>
              <a:rPr lang="pt-BR" sz="2400" dirty="0" smtClean="0"/>
              <a:t>...”</a:t>
            </a:r>
            <a:endParaRPr lang="en-US" sz="2400" dirty="0"/>
          </a:p>
        </p:txBody>
      </p:sp>
      <p:sp>
        <p:nvSpPr>
          <p:cNvPr id="6" name="CaixaDeTexto 5"/>
          <p:cNvSpPr txBox="1"/>
          <p:nvPr/>
        </p:nvSpPr>
        <p:spPr>
          <a:xfrm>
            <a:off x="15143019" y="4363049"/>
            <a:ext cx="2641195" cy="461665"/>
          </a:xfrm>
          <a:prstGeom prst="rect">
            <a:avLst/>
          </a:prstGeom>
          <a:noFill/>
          <a:ln w="28575">
            <a:solidFill>
              <a:schemeClr val="tx1"/>
            </a:solidFill>
          </a:ln>
        </p:spPr>
        <p:txBody>
          <a:bodyPr wrap="square" rtlCol="0">
            <a:spAutoFit/>
          </a:bodyPr>
          <a:lstStyle/>
          <a:p>
            <a:r>
              <a:rPr lang="pt-BR" sz="2400" dirty="0" smtClean="0"/>
              <a:t>3D </a:t>
            </a:r>
            <a:r>
              <a:rPr lang="pt-BR" sz="2400" dirty="0" err="1" smtClean="0"/>
              <a:t>organoids</a:t>
            </a:r>
            <a:endParaRPr lang="en-US" sz="2400" dirty="0"/>
          </a:p>
        </p:txBody>
      </p:sp>
      <p:sp>
        <p:nvSpPr>
          <p:cNvPr id="7" name="CaixaDeTexto 6"/>
          <p:cNvSpPr txBox="1"/>
          <p:nvPr/>
        </p:nvSpPr>
        <p:spPr>
          <a:xfrm>
            <a:off x="15143019" y="6517007"/>
            <a:ext cx="2641195" cy="830997"/>
          </a:xfrm>
          <a:prstGeom prst="rect">
            <a:avLst/>
          </a:prstGeom>
          <a:noFill/>
          <a:ln w="28575">
            <a:solidFill>
              <a:schemeClr val="tx1"/>
            </a:solidFill>
          </a:ln>
        </p:spPr>
        <p:txBody>
          <a:bodyPr wrap="square" rtlCol="0">
            <a:spAutoFit/>
          </a:bodyPr>
          <a:lstStyle/>
          <a:p>
            <a:r>
              <a:rPr lang="pt-BR" sz="2400" dirty="0" smtClean="0"/>
              <a:t>Interações celulares no tempo</a:t>
            </a:r>
            <a:endParaRPr lang="en-US" sz="2400" dirty="0"/>
          </a:p>
        </p:txBody>
      </p:sp>
    </p:spTree>
    <p:extLst>
      <p:ext uri="{BB962C8B-B14F-4D97-AF65-F5344CB8AC3E}">
        <p14:creationId xmlns:p14="http://schemas.microsoft.com/office/powerpoint/2010/main" val="160571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ctrTitle"/>
          </p:nvPr>
        </p:nvSpPr>
        <p:spPr/>
        <p:txBody>
          <a:bodyPr/>
          <a:lstStyle/>
          <a:p>
            <a:endParaRPr lang="en-US"/>
          </a:p>
        </p:txBody>
      </p:sp>
      <p:sp>
        <p:nvSpPr>
          <p:cNvPr id="10" name="Espaço Reservado para Texto 9"/>
          <p:cNvSpPr>
            <a:spLocks noGrp="1"/>
          </p:cNvSpPr>
          <p:nvPr>
            <p:ph type="body" sz="quarter" idx="10"/>
          </p:nvPr>
        </p:nvSpPr>
        <p:spPr/>
        <p:txBody>
          <a:bodyPr/>
          <a:lstStyle/>
          <a:p>
            <a:r>
              <a:rPr lang="pt-BR" sz="8800" b="1" dirty="0" smtClean="0"/>
              <a:t>DIREÇÕES FUTURAS</a:t>
            </a:r>
            <a:endParaRPr lang="en-US" sz="8800" b="1" dirty="0"/>
          </a:p>
        </p:txBody>
      </p:sp>
    </p:spTree>
    <p:extLst>
      <p:ext uri="{BB962C8B-B14F-4D97-AF65-F5344CB8AC3E}">
        <p14:creationId xmlns:p14="http://schemas.microsoft.com/office/powerpoint/2010/main" val="233211896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7911" y="441972"/>
            <a:ext cx="10887075"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1723" y="3699522"/>
            <a:ext cx="324326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m 5"/>
          <p:cNvPicPr>
            <a:picLocks noChangeAspect="1"/>
          </p:cNvPicPr>
          <p:nvPr/>
        </p:nvPicPr>
        <p:blipFill>
          <a:blip r:embed="rId4"/>
          <a:stretch>
            <a:fillRect/>
          </a:stretch>
        </p:blipFill>
        <p:spPr>
          <a:xfrm>
            <a:off x="3830589" y="2931771"/>
            <a:ext cx="13516547" cy="6113717"/>
          </a:xfrm>
          <a:prstGeom prst="rect">
            <a:avLst/>
          </a:prstGeom>
        </p:spPr>
      </p:pic>
    </p:spTree>
    <p:extLst>
      <p:ext uri="{BB962C8B-B14F-4D97-AF65-F5344CB8AC3E}">
        <p14:creationId xmlns:p14="http://schemas.microsoft.com/office/powerpoint/2010/main" val="100162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Dados</a:t>
            </a:r>
            <a:endParaRPr lang="en-US" dirty="0"/>
          </a:p>
        </p:txBody>
      </p:sp>
      <p:sp>
        <p:nvSpPr>
          <p:cNvPr id="3" name="Espaço Reservado para Texto 2"/>
          <p:cNvSpPr>
            <a:spLocks noGrp="1"/>
          </p:cNvSpPr>
          <p:nvPr>
            <p:ph type="body" sz="quarter" idx="10"/>
          </p:nvPr>
        </p:nvSpPr>
        <p:spPr/>
        <p:txBody>
          <a:bodyPr/>
          <a:lstStyle/>
          <a:p>
            <a:pPr>
              <a:defRPr/>
            </a:pPr>
            <a:r>
              <a:rPr lang="pt-BR" sz="3600" i="1" dirty="0" smtClean="0"/>
              <a:t>Data Science</a:t>
            </a:r>
          </a:p>
          <a:p>
            <a:pPr>
              <a:defRPr/>
            </a:pPr>
            <a:r>
              <a:rPr lang="pt-BR" sz="3600" dirty="0" smtClean="0"/>
              <a:t>Em </a:t>
            </a:r>
            <a:r>
              <a:rPr lang="pt-BR" sz="3600" dirty="0"/>
              <a:t>computação, Dado (ou Variável) = algo que pode ser representado, armazenado e manipulado</a:t>
            </a:r>
          </a:p>
          <a:p>
            <a:pPr>
              <a:defRPr/>
            </a:pPr>
            <a:r>
              <a:rPr lang="pt-BR" sz="3600" dirty="0"/>
              <a:t>As linguagens de programação (Java, Python, C, PHP) trabalham o tempo inteiro com dados em seus algoritmos</a:t>
            </a:r>
          </a:p>
          <a:p>
            <a:pPr>
              <a:defRPr/>
            </a:pPr>
            <a:r>
              <a:rPr lang="pt-BR" sz="3600" i="1" dirty="0" smtClean="0"/>
              <a:t>Big data</a:t>
            </a:r>
            <a:r>
              <a:rPr lang="pt-BR" sz="3600" dirty="0" smtClean="0"/>
              <a:t>: manipulação</a:t>
            </a:r>
            <a:r>
              <a:rPr lang="pt-BR" sz="3600" dirty="0"/>
              <a:t>, tratamento e análise de quantidades maciças de dados</a:t>
            </a:r>
          </a:p>
          <a:p>
            <a:endParaRPr lang="en-US" dirty="0"/>
          </a:p>
        </p:txBody>
      </p:sp>
    </p:spTree>
    <p:extLst>
      <p:ext uri="{BB962C8B-B14F-4D97-AF65-F5344CB8AC3E}">
        <p14:creationId xmlns:p14="http://schemas.microsoft.com/office/powerpoint/2010/main" val="107052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4675" y="290513"/>
            <a:ext cx="10342563"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16650" y="4281488"/>
            <a:ext cx="4700588"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m 5"/>
          <p:cNvPicPr>
            <a:picLocks noChangeAspect="1"/>
          </p:cNvPicPr>
          <p:nvPr/>
        </p:nvPicPr>
        <p:blipFill>
          <a:blip r:embed="rId4"/>
          <a:stretch>
            <a:fillRect/>
          </a:stretch>
        </p:blipFill>
        <p:spPr>
          <a:xfrm>
            <a:off x="2088821" y="1558195"/>
            <a:ext cx="6223635" cy="5704999"/>
          </a:xfrm>
          <a:prstGeom prst="rect">
            <a:avLst/>
          </a:prstGeom>
        </p:spPr>
      </p:pic>
      <p:pic>
        <p:nvPicPr>
          <p:cNvPr id="7" name="Imagem 6"/>
          <p:cNvPicPr>
            <a:picLocks noChangeAspect="1"/>
          </p:cNvPicPr>
          <p:nvPr/>
        </p:nvPicPr>
        <p:blipFill>
          <a:blip r:embed="rId5"/>
          <a:stretch>
            <a:fillRect/>
          </a:stretch>
        </p:blipFill>
        <p:spPr>
          <a:xfrm>
            <a:off x="5970377" y="2297403"/>
            <a:ext cx="6270784" cy="5783580"/>
          </a:xfrm>
          <a:prstGeom prst="rect">
            <a:avLst/>
          </a:prstGeom>
        </p:spPr>
      </p:pic>
      <p:pic>
        <p:nvPicPr>
          <p:cNvPr id="8" name="Imagem 7"/>
          <p:cNvPicPr>
            <a:picLocks noChangeAspect="1"/>
          </p:cNvPicPr>
          <p:nvPr/>
        </p:nvPicPr>
        <p:blipFill>
          <a:blip r:embed="rId6"/>
          <a:stretch>
            <a:fillRect/>
          </a:stretch>
        </p:blipFill>
        <p:spPr>
          <a:xfrm>
            <a:off x="10173231" y="316467"/>
            <a:ext cx="6172200" cy="9372600"/>
          </a:xfrm>
          <a:prstGeom prst="rect">
            <a:avLst/>
          </a:prstGeom>
        </p:spPr>
      </p:pic>
    </p:spTree>
    <p:extLst>
      <p:ext uri="{BB962C8B-B14F-4D97-AF65-F5344CB8AC3E}">
        <p14:creationId xmlns:p14="http://schemas.microsoft.com/office/powerpoint/2010/main" val="285353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dirty="0"/>
          </a:p>
        </p:txBody>
      </p:sp>
      <p:pic>
        <p:nvPicPr>
          <p:cNvPr id="5" name="Imagem 4"/>
          <p:cNvPicPr>
            <a:picLocks noChangeAspect="1"/>
          </p:cNvPicPr>
          <p:nvPr/>
        </p:nvPicPr>
        <p:blipFill>
          <a:blip r:embed="rId2"/>
          <a:stretch>
            <a:fillRect/>
          </a:stretch>
        </p:blipFill>
        <p:spPr>
          <a:xfrm>
            <a:off x="575186" y="548227"/>
            <a:ext cx="7772400" cy="1285875"/>
          </a:xfrm>
          <a:prstGeom prst="rect">
            <a:avLst/>
          </a:prstGeom>
        </p:spPr>
      </p:pic>
      <p:pic>
        <p:nvPicPr>
          <p:cNvPr id="6" name="Imagem 5"/>
          <p:cNvPicPr>
            <a:picLocks noChangeAspect="1"/>
          </p:cNvPicPr>
          <p:nvPr/>
        </p:nvPicPr>
        <p:blipFill>
          <a:blip r:embed="rId3"/>
          <a:stretch>
            <a:fillRect/>
          </a:stretch>
        </p:blipFill>
        <p:spPr>
          <a:xfrm>
            <a:off x="146561" y="548227"/>
            <a:ext cx="428625" cy="523875"/>
          </a:xfrm>
          <a:prstGeom prst="rect">
            <a:avLst/>
          </a:prstGeom>
        </p:spPr>
      </p:pic>
      <p:pic>
        <p:nvPicPr>
          <p:cNvPr id="10" name="Imagem 9"/>
          <p:cNvPicPr>
            <a:picLocks noChangeAspect="1"/>
          </p:cNvPicPr>
          <p:nvPr/>
        </p:nvPicPr>
        <p:blipFill>
          <a:blip r:embed="rId4"/>
          <a:stretch>
            <a:fillRect/>
          </a:stretch>
        </p:blipFill>
        <p:spPr>
          <a:xfrm>
            <a:off x="1416843" y="174222"/>
            <a:ext cx="15530513" cy="9801225"/>
          </a:xfrm>
          <a:prstGeom prst="rect">
            <a:avLst/>
          </a:prstGeom>
        </p:spPr>
      </p:pic>
    </p:spTree>
    <p:extLst>
      <p:ext uri="{BB962C8B-B14F-4D97-AF65-F5344CB8AC3E}">
        <p14:creationId xmlns:p14="http://schemas.microsoft.com/office/powerpoint/2010/main" val="82072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pt-BR" dirty="0" smtClean="0"/>
          </a:p>
          <a:p>
            <a:endParaRPr lang="pt-BR" dirty="0"/>
          </a:p>
          <a:p>
            <a:endParaRPr lang="pt-BR" dirty="0" smtClean="0"/>
          </a:p>
          <a:p>
            <a:endParaRPr lang="pt-BR" dirty="0"/>
          </a:p>
          <a:p>
            <a:r>
              <a:rPr lang="en-US" altLang="en-US" sz="3600" i="1" dirty="0" smtClean="0"/>
              <a:t>Deep </a:t>
            </a:r>
            <a:r>
              <a:rPr lang="en-US" altLang="en-US" sz="3600" i="1" dirty="0"/>
              <a:t>Learning for protein design</a:t>
            </a:r>
          </a:p>
          <a:p>
            <a:r>
              <a:rPr lang="en-US" altLang="en-US" sz="3600" i="1" dirty="0"/>
              <a:t>Super-duper resolution</a:t>
            </a:r>
          </a:p>
          <a:p>
            <a:r>
              <a:rPr lang="en-US" altLang="en-US" sz="3600" i="1" dirty="0"/>
              <a:t>Cell atlases</a:t>
            </a:r>
          </a:p>
          <a:p>
            <a:endParaRPr lang="en-US" dirty="0"/>
          </a:p>
        </p:txBody>
      </p:sp>
      <p:pic>
        <p:nvPicPr>
          <p:cNvPr id="4" name="Imagem 3"/>
          <p:cNvPicPr>
            <a:picLocks noChangeAspect="1"/>
          </p:cNvPicPr>
          <p:nvPr/>
        </p:nvPicPr>
        <p:blipFill>
          <a:blip r:embed="rId2"/>
          <a:stretch>
            <a:fillRect/>
          </a:stretch>
        </p:blipFill>
        <p:spPr>
          <a:xfrm>
            <a:off x="453390" y="208336"/>
            <a:ext cx="9146858" cy="4536758"/>
          </a:xfrm>
          <a:prstGeom prst="rect">
            <a:avLst/>
          </a:prstGeom>
        </p:spPr>
      </p:pic>
    </p:spTree>
    <p:extLst>
      <p:ext uri="{BB962C8B-B14F-4D97-AF65-F5344CB8AC3E}">
        <p14:creationId xmlns:p14="http://schemas.microsoft.com/office/powerpoint/2010/main" val="312033833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2"/>
          <a:stretch>
            <a:fillRect/>
          </a:stretch>
        </p:blipFill>
        <p:spPr>
          <a:xfrm>
            <a:off x="575180" y="321071"/>
            <a:ext cx="7586663" cy="4257675"/>
          </a:xfrm>
          <a:prstGeom prst="rect">
            <a:avLst/>
          </a:prstGeom>
        </p:spPr>
      </p:pic>
      <p:pic>
        <p:nvPicPr>
          <p:cNvPr id="5" name="Imagem 4"/>
          <p:cNvPicPr>
            <a:picLocks noChangeAspect="1"/>
          </p:cNvPicPr>
          <p:nvPr/>
        </p:nvPicPr>
        <p:blipFill>
          <a:blip r:embed="rId3"/>
          <a:stretch>
            <a:fillRect/>
          </a:stretch>
        </p:blipFill>
        <p:spPr>
          <a:xfrm>
            <a:off x="575159" y="5027020"/>
            <a:ext cx="5854065" cy="3080385"/>
          </a:xfrm>
          <a:prstGeom prst="rect">
            <a:avLst/>
          </a:prstGeom>
        </p:spPr>
      </p:pic>
      <p:pic>
        <p:nvPicPr>
          <p:cNvPr id="6" name="Imagem 5"/>
          <p:cNvPicPr>
            <a:picLocks noChangeAspect="1"/>
          </p:cNvPicPr>
          <p:nvPr/>
        </p:nvPicPr>
        <p:blipFill>
          <a:blip r:embed="rId4"/>
          <a:stretch>
            <a:fillRect/>
          </a:stretch>
        </p:blipFill>
        <p:spPr>
          <a:xfrm>
            <a:off x="8848725" y="1924364"/>
            <a:ext cx="7815263" cy="7329488"/>
          </a:xfrm>
          <a:prstGeom prst="rect">
            <a:avLst/>
          </a:prstGeom>
        </p:spPr>
      </p:pic>
    </p:spTree>
    <p:extLst>
      <p:ext uri="{BB962C8B-B14F-4D97-AF65-F5344CB8AC3E}">
        <p14:creationId xmlns:p14="http://schemas.microsoft.com/office/powerpoint/2010/main" val="244776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Foundation </a:t>
            </a:r>
            <a:r>
              <a:rPr lang="pt-BR" dirty="0" err="1" smtClean="0"/>
              <a:t>Models</a:t>
            </a:r>
            <a:endParaRPr lang="en-US" dirty="0"/>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2"/>
          <a:stretch>
            <a:fillRect/>
          </a:stretch>
        </p:blipFill>
        <p:spPr>
          <a:xfrm>
            <a:off x="436621" y="163028"/>
            <a:ext cx="10044113" cy="5043488"/>
          </a:xfrm>
          <a:prstGeom prst="rect">
            <a:avLst/>
          </a:prstGeom>
        </p:spPr>
      </p:pic>
      <p:pic>
        <p:nvPicPr>
          <p:cNvPr id="5"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90131" y="1860279"/>
            <a:ext cx="11087100" cy="527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m 6"/>
          <p:cNvPicPr>
            <a:picLocks noChangeAspect="1"/>
          </p:cNvPicPr>
          <p:nvPr/>
        </p:nvPicPr>
        <p:blipFill>
          <a:blip r:embed="rId4"/>
          <a:stretch>
            <a:fillRect/>
          </a:stretch>
        </p:blipFill>
        <p:spPr>
          <a:xfrm>
            <a:off x="6151897" y="4112182"/>
            <a:ext cx="11044238" cy="5414963"/>
          </a:xfrm>
          <a:prstGeom prst="rect">
            <a:avLst/>
          </a:prstGeom>
        </p:spPr>
      </p:pic>
    </p:spTree>
    <p:extLst>
      <p:ext uri="{BB962C8B-B14F-4D97-AF65-F5344CB8AC3E}">
        <p14:creationId xmlns:p14="http://schemas.microsoft.com/office/powerpoint/2010/main" val="69441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8647" y="277080"/>
            <a:ext cx="9395460" cy="467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95494" y="258744"/>
            <a:ext cx="11672888" cy="890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393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5" name="Imagem 4"/>
          <p:cNvPicPr>
            <a:picLocks noChangeAspect="1"/>
          </p:cNvPicPr>
          <p:nvPr/>
        </p:nvPicPr>
        <p:blipFill>
          <a:blip r:embed="rId3"/>
          <a:stretch>
            <a:fillRect/>
          </a:stretch>
        </p:blipFill>
        <p:spPr>
          <a:xfrm>
            <a:off x="11106150" y="3474860"/>
            <a:ext cx="6438900" cy="4419600"/>
          </a:xfrm>
          <a:prstGeom prst="rect">
            <a:avLst/>
          </a:prstGeom>
        </p:spPr>
      </p:pic>
      <p:sp>
        <p:nvSpPr>
          <p:cNvPr id="6" name="CaixaDeTexto 1"/>
          <p:cNvSpPr txBox="1">
            <a:spLocks noChangeArrowheads="1"/>
          </p:cNvSpPr>
          <p:nvPr/>
        </p:nvSpPr>
        <p:spPr bwMode="auto">
          <a:xfrm>
            <a:off x="12241161" y="9340241"/>
            <a:ext cx="51729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en-US" sz="2000"/>
              <a:t>Carrillo-Perez F et al. </a:t>
            </a:r>
            <a:r>
              <a:rPr lang="pt-BR" altLang="en-US" sz="2000" i="1"/>
              <a:t>Nat Biomed Eng. </a:t>
            </a:r>
            <a:r>
              <a:rPr lang="pt-BR" altLang="en-US" sz="2000"/>
              <a:t>2024 </a:t>
            </a:r>
            <a:endParaRPr lang="en-US" altLang="en-US" sz="2000"/>
          </a:p>
        </p:txBody>
      </p:sp>
      <p:pic>
        <p:nvPicPr>
          <p:cNvPr id="7" name="Imagem 6"/>
          <p:cNvPicPr>
            <a:picLocks noChangeAspect="1"/>
          </p:cNvPicPr>
          <p:nvPr/>
        </p:nvPicPr>
        <p:blipFill>
          <a:blip r:embed="rId4"/>
          <a:stretch>
            <a:fillRect/>
          </a:stretch>
        </p:blipFill>
        <p:spPr>
          <a:xfrm>
            <a:off x="575186" y="524177"/>
            <a:ext cx="9906000" cy="5486400"/>
          </a:xfrm>
          <a:prstGeom prst="rect">
            <a:avLst/>
          </a:prstGeom>
        </p:spPr>
      </p:pic>
      <p:pic>
        <p:nvPicPr>
          <p:cNvPr id="8" name="Imagem 7"/>
          <p:cNvPicPr>
            <a:picLocks noChangeAspect="1"/>
          </p:cNvPicPr>
          <p:nvPr/>
        </p:nvPicPr>
        <p:blipFill>
          <a:blip r:embed="rId5"/>
          <a:stretch>
            <a:fillRect/>
          </a:stretch>
        </p:blipFill>
        <p:spPr>
          <a:xfrm>
            <a:off x="11106150" y="2917647"/>
            <a:ext cx="2400300" cy="557213"/>
          </a:xfrm>
          <a:prstGeom prst="rect">
            <a:avLst/>
          </a:prstGeom>
        </p:spPr>
      </p:pic>
    </p:spTree>
    <p:extLst>
      <p:ext uri="{BB962C8B-B14F-4D97-AF65-F5344CB8AC3E}">
        <p14:creationId xmlns:p14="http://schemas.microsoft.com/office/powerpoint/2010/main" val="234474684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675" y="400032"/>
            <a:ext cx="10401300" cy="821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4"/>
          <p:cNvPicPr>
            <a:picLocks noChangeAspect="1"/>
          </p:cNvPicPr>
          <p:nvPr/>
        </p:nvPicPr>
        <p:blipFill>
          <a:blip r:embed="rId4"/>
          <a:stretch>
            <a:fillRect/>
          </a:stretch>
        </p:blipFill>
        <p:spPr>
          <a:xfrm>
            <a:off x="3563257" y="75745"/>
            <a:ext cx="10637520" cy="9418320"/>
          </a:xfrm>
          <a:prstGeom prst="rect">
            <a:avLst/>
          </a:prstGeom>
        </p:spPr>
      </p:pic>
    </p:spTree>
    <p:extLst>
      <p:ext uri="{BB962C8B-B14F-4D97-AF65-F5344CB8AC3E}">
        <p14:creationId xmlns:p14="http://schemas.microsoft.com/office/powerpoint/2010/main" val="33206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3"/>
          <a:stretch>
            <a:fillRect/>
          </a:stretch>
        </p:blipFill>
        <p:spPr>
          <a:xfrm>
            <a:off x="392206" y="321584"/>
            <a:ext cx="11087100" cy="4743450"/>
          </a:xfrm>
          <a:prstGeom prst="rect">
            <a:avLst/>
          </a:prstGeom>
        </p:spPr>
      </p:pic>
      <p:pic>
        <p:nvPicPr>
          <p:cNvPr id="5" name="Imagem 4"/>
          <p:cNvPicPr>
            <a:picLocks noChangeAspect="1"/>
          </p:cNvPicPr>
          <p:nvPr/>
        </p:nvPicPr>
        <p:blipFill>
          <a:blip r:embed="rId4"/>
          <a:stretch>
            <a:fillRect/>
          </a:stretch>
        </p:blipFill>
        <p:spPr>
          <a:xfrm>
            <a:off x="3990975" y="0"/>
            <a:ext cx="9918383" cy="9967913"/>
          </a:xfrm>
          <a:prstGeom prst="rect">
            <a:avLst/>
          </a:prstGeom>
        </p:spPr>
      </p:pic>
    </p:spTree>
    <p:extLst>
      <p:ext uri="{BB962C8B-B14F-4D97-AF65-F5344CB8AC3E}">
        <p14:creationId xmlns:p14="http://schemas.microsoft.com/office/powerpoint/2010/main" val="239572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err="1" smtClean="0"/>
              <a:t>Take</a:t>
            </a:r>
            <a:r>
              <a:rPr lang="pt-BR" dirty="0" smtClean="0"/>
              <a:t> Home </a:t>
            </a:r>
            <a:r>
              <a:rPr lang="pt-BR" dirty="0" err="1" smtClean="0"/>
              <a:t>Messages</a:t>
            </a:r>
            <a:endParaRPr lang="en-US" dirty="0"/>
          </a:p>
        </p:txBody>
      </p:sp>
      <p:sp>
        <p:nvSpPr>
          <p:cNvPr id="3" name="Espaço Reservado para Texto 2"/>
          <p:cNvSpPr>
            <a:spLocks noGrp="1"/>
          </p:cNvSpPr>
          <p:nvPr>
            <p:ph type="body" sz="quarter" idx="10"/>
          </p:nvPr>
        </p:nvSpPr>
        <p:spPr/>
        <p:txBody>
          <a:bodyPr/>
          <a:lstStyle/>
          <a:p>
            <a:r>
              <a:rPr lang="pt-BR" altLang="en-US" sz="3600" dirty="0"/>
              <a:t>A patologia digital, com uso de inteligência artificial, é uma realidade. E a digitalização é o começo de </a:t>
            </a:r>
            <a:r>
              <a:rPr lang="pt-BR" altLang="en-US" sz="3600" dirty="0" smtClean="0"/>
              <a:t>tudo</a:t>
            </a:r>
            <a:endParaRPr lang="pt-BR" altLang="en-US" sz="3600" dirty="0"/>
          </a:p>
          <a:p>
            <a:r>
              <a:rPr lang="pt-BR" altLang="en-US" sz="3600" dirty="0"/>
              <a:t>Em neuropatologia é (uma) resposta à falta de profissionais especializados, em especial em contextos em que a avaliação rápida é essencial (</a:t>
            </a:r>
            <a:r>
              <a:rPr lang="pt-BR" altLang="en-US" sz="3600" dirty="0" err="1"/>
              <a:t>intraoperatório</a:t>
            </a:r>
            <a:r>
              <a:rPr lang="pt-BR" altLang="en-US" sz="3600" dirty="0"/>
              <a:t>, tomada de decisão terapêutica)</a:t>
            </a:r>
          </a:p>
          <a:p>
            <a:r>
              <a:rPr lang="pt-BR" altLang="en-US" sz="3600" dirty="0"/>
              <a:t>Reduz o tempo de avaliação de casos extensos/complexos (</a:t>
            </a:r>
            <a:r>
              <a:rPr lang="pt-BR" altLang="en-US" sz="3600" dirty="0" err="1"/>
              <a:t>neurodegenerativas</a:t>
            </a:r>
            <a:r>
              <a:rPr lang="pt-BR" altLang="en-US" sz="3600" dirty="0"/>
              <a:t>, por exemplo)</a:t>
            </a:r>
          </a:p>
          <a:p>
            <a:r>
              <a:rPr lang="pt-BR" altLang="en-US" sz="3600" dirty="0"/>
              <a:t>Permite avaliação (inclusive espacial) de </a:t>
            </a:r>
            <a:r>
              <a:rPr lang="pt-BR" altLang="en-US" sz="3600" dirty="0" err="1"/>
              <a:t>biomarcadores</a:t>
            </a:r>
            <a:r>
              <a:rPr lang="pt-BR" altLang="en-US" sz="3600" dirty="0"/>
              <a:t> </a:t>
            </a:r>
          </a:p>
          <a:p>
            <a:r>
              <a:rPr lang="pt-BR" altLang="en-US" sz="3600" dirty="0"/>
              <a:t>Produz conhecimento em patogênese, descoberta de alvos terapêuticos etc.</a:t>
            </a:r>
          </a:p>
          <a:p>
            <a:endParaRPr lang="en-US" sz="3600" dirty="0"/>
          </a:p>
        </p:txBody>
      </p:sp>
    </p:spTree>
    <p:extLst>
      <p:ext uri="{BB962C8B-B14F-4D97-AF65-F5344CB8AC3E}">
        <p14:creationId xmlns:p14="http://schemas.microsoft.com/office/powerpoint/2010/main" val="97809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Congresso de Patologia">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rol xmlns="http://schemas.microsoft.com/VisualStudio/2011/storyboarding/control">
  <Id Name="0a9a4825-af60-40dc-88a1-3253f3e0d7f7" Revision="1" Stencil="System.MyShapes" StencilVersion="1.0"/>
</Control>
</file>

<file path=customXml/item10.xml><?xml version="1.0" encoding="utf-8"?>
<Control xmlns="http://schemas.microsoft.com/VisualStudio/2011/storyboarding/control">
  <Id Name="f5a567c0-1ac9-49a2-966f-a00bf8425481" Revision="1" Stencil="System.MyShapes" StencilVersion="1.0"/>
</Control>
</file>

<file path=customXml/item11.xml><?xml version="1.0" encoding="utf-8"?>
<Control xmlns="http://schemas.microsoft.com/VisualStudio/2011/storyboarding/control">
  <Id Name="97049ea3-0512-4d28-93cd-1fe9390555f9" Revision="1" Stencil="System.MyShapes" StencilVersion="1.0"/>
</Control>
</file>

<file path=customXml/item12.xml><?xml version="1.0" encoding="utf-8"?>
<Control xmlns="http://schemas.microsoft.com/VisualStudio/2011/storyboarding/control">
  <Id Name="0a9a4825-af60-40dc-88a1-3253f3e0d7f7" Revision="1" Stencil="System.MyShapes" StencilVersion="1.0"/>
</Control>
</file>

<file path=customXml/item13.xml><?xml version="1.0" encoding="utf-8"?>
<Control xmlns="http://schemas.microsoft.com/VisualStudio/2011/storyboarding/control">
  <Id Name="639d4620-01c4-4147-85d1-630f460179d7" Revision="1" Stencil="System.MyShapes" StencilVersion="1.0"/>
</Control>
</file>

<file path=customXml/item14.xml><?xml version="1.0" encoding="utf-8"?>
<Control xmlns="http://schemas.microsoft.com/VisualStudio/2011/storyboarding/control">
  <Id Name="f5a567c0-1ac9-49a2-966f-a00bf8425481" Revision="1" Stencil="System.MyShapes" StencilVersion="1.0"/>
</Control>
</file>

<file path=customXml/item15.xml><?xml version="1.0" encoding="utf-8"?>
<Control xmlns="http://schemas.microsoft.com/VisualStudio/2011/storyboarding/control">
  <Id Name="f5a567c0-1ac9-49a2-966f-a00bf8425481" Revision="1" Stencil="System.MyShapes" StencilVersion="1.0"/>
</Control>
</file>

<file path=customXml/item16.xml><?xml version="1.0" encoding="utf-8"?>
<Control xmlns="http://schemas.microsoft.com/VisualStudio/2011/storyboarding/control">
  <Id Name="1c6c6d66-e46c-434a-a59f-9d28ee3d7f0e" Revision="1" Stencil="System.MyShapes" StencilVersion="1.0"/>
</Control>
</file>

<file path=customXml/item17.xml><?xml version="1.0" encoding="utf-8"?>
<Control xmlns="http://schemas.microsoft.com/VisualStudio/2011/storyboarding/control">
  <Id Name="0a9a4825-af60-40dc-88a1-3253f3e0d7f7" Revision="1" Stencil="System.MyShapes" StencilVersion="1.0"/>
</Control>
</file>

<file path=customXml/item18.xml><?xml version="1.0" encoding="utf-8"?>
<Control xmlns="http://schemas.microsoft.com/VisualStudio/2011/storyboarding/control">
  <Id Name="1c6c6d66-e46c-434a-a59f-9d28ee3d7f0e" Revision="1" Stencil="System.MyShapes" StencilVersion="1.0"/>
</Control>
</file>

<file path=customXml/item19.xml><?xml version="1.0" encoding="utf-8"?>
<Control xmlns="http://schemas.microsoft.com/VisualStudio/2011/storyboarding/control">
  <Id Name="639d4620-01c4-4147-85d1-630f460179d7" Revision="1" Stencil="System.MyShapes" StencilVersion="1.0"/>
</Control>
</file>

<file path=customXml/item2.xml><?xml version="1.0" encoding="utf-8"?>
<Control xmlns="http://schemas.microsoft.com/VisualStudio/2011/storyboarding/control">
  <Id Name="f5a567c0-1ac9-49a2-966f-a00bf8425481" Revision="1" Stencil="System.MyShapes" StencilVersion="1.0"/>
</Control>
</file>

<file path=customXml/item20.xml><?xml version="1.0" encoding="utf-8"?>
<Control xmlns="http://schemas.microsoft.com/VisualStudio/2011/storyboarding/control">
  <Id Name="5b101e26-a922-4310-9dbd-60b14fea8887" Revision="1" Stencil="System.MyShapes" StencilVersion="1.0"/>
</Control>
</file>

<file path=customXml/item21.xml><?xml version="1.0" encoding="utf-8"?>
<Control xmlns="http://schemas.microsoft.com/VisualStudio/2011/storyboarding/control">
  <Id Name="5b101e26-a922-4310-9dbd-60b14fea8887" Revision="1" Stencil="System.MyShapes" StencilVersion="1.0"/>
</Control>
</file>

<file path=customXml/item22.xml><?xml version="1.0" encoding="utf-8"?>
<Control xmlns="http://schemas.microsoft.com/VisualStudio/2011/storyboarding/control">
  <Id Name="f5a567c0-1ac9-49a2-966f-a00bf8425481" Revision="1" Stencil="System.MyShapes" StencilVersion="1.0"/>
</Control>
</file>

<file path=customXml/item23.xml><?xml version="1.0" encoding="utf-8"?>
<Control xmlns="http://schemas.microsoft.com/VisualStudio/2011/storyboarding/control">
  <Id Name="53580243-bdf6-453f-83a8-3cbdd5668771" Revision="1" Stencil="System.MyShapes" StencilVersion="1.0"/>
</Control>
</file>

<file path=customXml/item24.xml><?xml version="1.0" encoding="utf-8"?>
<Control xmlns="http://schemas.microsoft.com/VisualStudio/2011/storyboarding/control">
  <Id Name="f5a567c0-1ac9-49a2-966f-a00bf8425481" Revision="1" Stencil="System.MyShapes" StencilVersion="1.0"/>
</Control>
</file>

<file path=customXml/item3.xml><?xml version="1.0" encoding="utf-8"?>
<Control xmlns="http://schemas.microsoft.com/VisualStudio/2011/storyboarding/control">
  <Id Name="0a9a4825-af60-40dc-88a1-3253f3e0d7f7" Revision="1" Stencil="System.MyShapes" StencilVersion="1.0"/>
</Control>
</file>

<file path=customXml/item4.xml><?xml version="1.0" encoding="utf-8"?>
<Control xmlns="http://schemas.microsoft.com/VisualStudio/2011/storyboarding/control">
  <Id Name="53580243-bdf6-453f-83a8-3cbdd5668771" Revision="1" Stencil="System.MyShapes" StencilVersion="1.0"/>
</Control>
</file>

<file path=customXml/item5.xml><?xml version="1.0" encoding="utf-8"?>
<Control xmlns="http://schemas.microsoft.com/VisualStudio/2011/storyboarding/control">
  <Id Name="639d4620-01c4-4147-85d1-630f460179d7" Revision="1" Stencil="System.MyShapes" StencilVersion="1.0"/>
</Control>
</file>

<file path=customXml/item6.xml><?xml version="1.0" encoding="utf-8"?>
<Control xmlns="http://schemas.microsoft.com/VisualStudio/2011/storyboarding/control">
  <Id Name="f5a567c0-1ac9-49a2-966f-a00bf8425481" Revision="1" Stencil="System.MyShapes" StencilVersion="1.0"/>
</Control>
</file>

<file path=customXml/item7.xml><?xml version="1.0" encoding="utf-8"?>
<Control xmlns="http://schemas.microsoft.com/VisualStudio/2011/storyboarding/control">
  <Id Name="f5a567c0-1ac9-49a2-966f-a00bf8425481" Revision="1" Stencil="System.MyShapes" StencilVersion="1.0"/>
</Control>
</file>

<file path=customXml/item8.xml><?xml version="1.0" encoding="utf-8"?>
<Control xmlns="http://schemas.microsoft.com/VisualStudio/2011/storyboarding/control">
  <Id Name="d3fce018-2bf8-40cf-99d5-06f634592dc2" Revision="1" Stencil="System.MyShapes" StencilVersion="1.0"/>
</Control>
</file>

<file path=customXml/item9.xml><?xml version="1.0" encoding="utf-8"?>
<Control xmlns="http://schemas.microsoft.com/VisualStudio/2011/storyboarding/control">
  <Id Name="0a9a4825-af60-40dc-88a1-3253f3e0d7f7" Revision="1" Stencil="System.MyShapes" StencilVersion="1.0"/>
</Control>
</file>

<file path=customXml/itemProps1.xml><?xml version="1.0" encoding="utf-8"?>
<ds:datastoreItem xmlns:ds="http://schemas.openxmlformats.org/officeDocument/2006/customXml" ds:itemID="{F69F0F43-3B9E-4646-9AAB-EC372D25A1C9}">
  <ds:schemaRefs>
    <ds:schemaRef ds:uri="http://schemas.microsoft.com/VisualStudio/2011/storyboarding/control"/>
  </ds:schemaRefs>
</ds:datastoreItem>
</file>

<file path=customXml/itemProps10.xml><?xml version="1.0" encoding="utf-8"?>
<ds:datastoreItem xmlns:ds="http://schemas.openxmlformats.org/officeDocument/2006/customXml" ds:itemID="{8A435F90-28E9-4DE7-B2CE-F65BE09BF789}">
  <ds:schemaRefs>
    <ds:schemaRef ds:uri="http://schemas.microsoft.com/VisualStudio/2011/storyboarding/control"/>
  </ds:schemaRefs>
</ds:datastoreItem>
</file>

<file path=customXml/itemProps11.xml><?xml version="1.0" encoding="utf-8"?>
<ds:datastoreItem xmlns:ds="http://schemas.openxmlformats.org/officeDocument/2006/customXml" ds:itemID="{D8C6A5EA-7FE6-41CF-9278-A054B2D7B73F}">
  <ds:schemaRefs>
    <ds:schemaRef ds:uri="http://schemas.microsoft.com/VisualStudio/2011/storyboarding/control"/>
  </ds:schemaRefs>
</ds:datastoreItem>
</file>

<file path=customXml/itemProps12.xml><?xml version="1.0" encoding="utf-8"?>
<ds:datastoreItem xmlns:ds="http://schemas.openxmlformats.org/officeDocument/2006/customXml" ds:itemID="{2A7B2708-3127-4DB8-BC64-0CFB276C5B9A}">
  <ds:schemaRefs>
    <ds:schemaRef ds:uri="http://schemas.microsoft.com/VisualStudio/2011/storyboarding/control"/>
  </ds:schemaRefs>
</ds:datastoreItem>
</file>

<file path=customXml/itemProps13.xml><?xml version="1.0" encoding="utf-8"?>
<ds:datastoreItem xmlns:ds="http://schemas.openxmlformats.org/officeDocument/2006/customXml" ds:itemID="{BBB7D1CD-2AF5-4E17-A0B8-96DF3BB13463}">
  <ds:schemaRefs>
    <ds:schemaRef ds:uri="http://schemas.microsoft.com/VisualStudio/2011/storyboarding/control"/>
  </ds:schemaRefs>
</ds:datastoreItem>
</file>

<file path=customXml/itemProps14.xml><?xml version="1.0" encoding="utf-8"?>
<ds:datastoreItem xmlns:ds="http://schemas.openxmlformats.org/officeDocument/2006/customXml" ds:itemID="{1183EDAC-7FEC-4F68-9F33-5AE7405AB41B}">
  <ds:schemaRefs>
    <ds:schemaRef ds:uri="http://schemas.microsoft.com/VisualStudio/2011/storyboarding/control"/>
  </ds:schemaRefs>
</ds:datastoreItem>
</file>

<file path=customXml/itemProps15.xml><?xml version="1.0" encoding="utf-8"?>
<ds:datastoreItem xmlns:ds="http://schemas.openxmlformats.org/officeDocument/2006/customXml" ds:itemID="{756AFFCF-938F-49C5-8B0A-9125F5E028C3}">
  <ds:schemaRefs>
    <ds:schemaRef ds:uri="http://schemas.microsoft.com/VisualStudio/2011/storyboarding/control"/>
  </ds:schemaRefs>
</ds:datastoreItem>
</file>

<file path=customXml/itemProps16.xml><?xml version="1.0" encoding="utf-8"?>
<ds:datastoreItem xmlns:ds="http://schemas.openxmlformats.org/officeDocument/2006/customXml" ds:itemID="{B08D06DF-C2AA-45EF-865E-1E729275B0C2}">
  <ds:schemaRefs>
    <ds:schemaRef ds:uri="http://schemas.microsoft.com/VisualStudio/2011/storyboarding/control"/>
  </ds:schemaRefs>
</ds:datastoreItem>
</file>

<file path=customXml/itemProps17.xml><?xml version="1.0" encoding="utf-8"?>
<ds:datastoreItem xmlns:ds="http://schemas.openxmlformats.org/officeDocument/2006/customXml" ds:itemID="{25464077-AB32-4500-9AA0-3C20B1FFFFB3}">
  <ds:schemaRefs>
    <ds:schemaRef ds:uri="http://schemas.microsoft.com/VisualStudio/2011/storyboarding/control"/>
  </ds:schemaRefs>
</ds:datastoreItem>
</file>

<file path=customXml/itemProps18.xml><?xml version="1.0" encoding="utf-8"?>
<ds:datastoreItem xmlns:ds="http://schemas.openxmlformats.org/officeDocument/2006/customXml" ds:itemID="{A221C96B-DBAD-41B8-B572-28EF1FE3B8C6}">
  <ds:schemaRefs>
    <ds:schemaRef ds:uri="http://schemas.microsoft.com/VisualStudio/2011/storyboarding/control"/>
  </ds:schemaRefs>
</ds:datastoreItem>
</file>

<file path=customXml/itemProps19.xml><?xml version="1.0" encoding="utf-8"?>
<ds:datastoreItem xmlns:ds="http://schemas.openxmlformats.org/officeDocument/2006/customXml" ds:itemID="{8C3949BB-B130-480F-AC4B-4A22079495C7}">
  <ds:schemaRefs>
    <ds:schemaRef ds:uri="http://schemas.microsoft.com/VisualStudio/2011/storyboarding/control"/>
  </ds:schemaRefs>
</ds:datastoreItem>
</file>

<file path=customXml/itemProps2.xml><?xml version="1.0" encoding="utf-8"?>
<ds:datastoreItem xmlns:ds="http://schemas.openxmlformats.org/officeDocument/2006/customXml" ds:itemID="{5E863CE9-3026-4E56-A554-3353EB6339DF}">
  <ds:schemaRefs>
    <ds:schemaRef ds:uri="http://schemas.microsoft.com/VisualStudio/2011/storyboarding/control"/>
  </ds:schemaRefs>
</ds:datastoreItem>
</file>

<file path=customXml/itemProps20.xml><?xml version="1.0" encoding="utf-8"?>
<ds:datastoreItem xmlns:ds="http://schemas.openxmlformats.org/officeDocument/2006/customXml" ds:itemID="{66584C4E-10A7-4D6A-B8A8-BCD2E6B5A60E}">
  <ds:schemaRefs>
    <ds:schemaRef ds:uri="http://schemas.microsoft.com/VisualStudio/2011/storyboarding/control"/>
  </ds:schemaRefs>
</ds:datastoreItem>
</file>

<file path=customXml/itemProps21.xml><?xml version="1.0" encoding="utf-8"?>
<ds:datastoreItem xmlns:ds="http://schemas.openxmlformats.org/officeDocument/2006/customXml" ds:itemID="{6E2D75E1-1DB4-4D06-BA7F-86761867684D}">
  <ds:schemaRefs>
    <ds:schemaRef ds:uri="http://schemas.microsoft.com/VisualStudio/2011/storyboarding/control"/>
  </ds:schemaRefs>
</ds:datastoreItem>
</file>

<file path=customXml/itemProps22.xml><?xml version="1.0" encoding="utf-8"?>
<ds:datastoreItem xmlns:ds="http://schemas.openxmlformats.org/officeDocument/2006/customXml" ds:itemID="{3C5A09BE-A599-42B0-9D62-59A72E25F70A}">
  <ds:schemaRefs>
    <ds:schemaRef ds:uri="http://schemas.microsoft.com/VisualStudio/2011/storyboarding/control"/>
  </ds:schemaRefs>
</ds:datastoreItem>
</file>

<file path=customXml/itemProps23.xml><?xml version="1.0" encoding="utf-8"?>
<ds:datastoreItem xmlns:ds="http://schemas.openxmlformats.org/officeDocument/2006/customXml" ds:itemID="{322D8AA5-CC48-42A5-A730-BEB4E70C3EEB}">
  <ds:schemaRefs>
    <ds:schemaRef ds:uri="http://schemas.microsoft.com/VisualStudio/2011/storyboarding/control"/>
  </ds:schemaRefs>
</ds:datastoreItem>
</file>

<file path=customXml/itemProps24.xml><?xml version="1.0" encoding="utf-8"?>
<ds:datastoreItem xmlns:ds="http://schemas.openxmlformats.org/officeDocument/2006/customXml" ds:itemID="{64409CB1-79E8-4255-B6EF-4156EC6241EA}">
  <ds:schemaRefs>
    <ds:schemaRef ds:uri="http://schemas.microsoft.com/VisualStudio/2011/storyboarding/control"/>
  </ds:schemaRefs>
</ds:datastoreItem>
</file>

<file path=customXml/itemProps3.xml><?xml version="1.0" encoding="utf-8"?>
<ds:datastoreItem xmlns:ds="http://schemas.openxmlformats.org/officeDocument/2006/customXml" ds:itemID="{915E8B9A-FD10-4FD4-B833-84BAF5C3D2FE}">
  <ds:schemaRefs>
    <ds:schemaRef ds:uri="http://schemas.microsoft.com/VisualStudio/2011/storyboarding/control"/>
  </ds:schemaRefs>
</ds:datastoreItem>
</file>

<file path=customXml/itemProps4.xml><?xml version="1.0" encoding="utf-8"?>
<ds:datastoreItem xmlns:ds="http://schemas.openxmlformats.org/officeDocument/2006/customXml" ds:itemID="{5D636A32-C9CE-4466-A7AA-4E99513F62CE}">
  <ds:schemaRefs>
    <ds:schemaRef ds:uri="http://schemas.microsoft.com/VisualStudio/2011/storyboarding/control"/>
  </ds:schemaRefs>
</ds:datastoreItem>
</file>

<file path=customXml/itemProps5.xml><?xml version="1.0" encoding="utf-8"?>
<ds:datastoreItem xmlns:ds="http://schemas.openxmlformats.org/officeDocument/2006/customXml" ds:itemID="{8F4D6BDA-3027-4CA4-B1D2-75C28A01AEEA}">
  <ds:schemaRefs>
    <ds:schemaRef ds:uri="http://schemas.microsoft.com/VisualStudio/2011/storyboarding/control"/>
  </ds:schemaRefs>
</ds:datastoreItem>
</file>

<file path=customXml/itemProps6.xml><?xml version="1.0" encoding="utf-8"?>
<ds:datastoreItem xmlns:ds="http://schemas.openxmlformats.org/officeDocument/2006/customXml" ds:itemID="{ECDC5A89-C6C5-4954-853E-8758557E9A77}">
  <ds:schemaRefs>
    <ds:schemaRef ds:uri="http://schemas.microsoft.com/VisualStudio/2011/storyboarding/control"/>
  </ds:schemaRefs>
</ds:datastoreItem>
</file>

<file path=customXml/itemProps7.xml><?xml version="1.0" encoding="utf-8"?>
<ds:datastoreItem xmlns:ds="http://schemas.openxmlformats.org/officeDocument/2006/customXml" ds:itemID="{FC641727-A542-4B50-89B7-48E15488BC7B}">
  <ds:schemaRefs>
    <ds:schemaRef ds:uri="http://schemas.microsoft.com/VisualStudio/2011/storyboarding/control"/>
  </ds:schemaRefs>
</ds:datastoreItem>
</file>

<file path=customXml/itemProps8.xml><?xml version="1.0" encoding="utf-8"?>
<ds:datastoreItem xmlns:ds="http://schemas.openxmlformats.org/officeDocument/2006/customXml" ds:itemID="{4238F7FD-1397-40F9-8DA4-1B2363D5DF69}">
  <ds:schemaRefs>
    <ds:schemaRef ds:uri="http://schemas.microsoft.com/VisualStudio/2011/storyboarding/control"/>
  </ds:schemaRefs>
</ds:datastoreItem>
</file>

<file path=customXml/itemProps9.xml><?xml version="1.0" encoding="utf-8"?>
<ds:datastoreItem xmlns:ds="http://schemas.openxmlformats.org/officeDocument/2006/customXml" ds:itemID="{CC8BB845-649C-427C-863D-B9D03A20234C}">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Office Theme</Template>
  <TotalTime>1474</TotalTime>
  <Words>4801</Words>
  <Application>Microsoft Office PowerPoint</Application>
  <PresentationFormat>Personalizar</PresentationFormat>
  <Paragraphs>350</Paragraphs>
  <Slides>102</Slides>
  <Notes>27</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102</vt:i4>
      </vt:variant>
    </vt:vector>
  </HeadingPairs>
  <TitlesOfParts>
    <vt:vector size="107" baseType="lpstr">
      <vt:lpstr>Arial</vt:lpstr>
      <vt:lpstr>Calibri</vt:lpstr>
      <vt:lpstr>Calibri Bold</vt:lpstr>
      <vt:lpstr>Calibri Light</vt:lpstr>
      <vt:lpstr>Congresso de Patologia</vt:lpstr>
      <vt:lpstr>PATOLOGIA DIGITAL, INTELIGÊNCIA ARTIFICIAL E NEUROPATOLOGIA</vt:lpstr>
      <vt:lpstr>Apresentação do PowerPoint</vt:lpstr>
      <vt:lpstr>Declaração de Conflito de Interesse</vt:lpstr>
      <vt:lpstr>Agenda</vt:lpstr>
      <vt:lpstr>Apresentação do PowerPoint</vt:lpstr>
      <vt:lpstr>Apresentação do PowerPoint</vt:lpstr>
      <vt:lpstr>Introdução</vt:lpstr>
      <vt:lpstr>Apresentação do PowerPoint</vt:lpstr>
      <vt:lpstr>Dados</vt:lpstr>
      <vt:lpstr>Apresentação do PowerPoint</vt:lpstr>
      <vt:lpstr>Organização dos Dados</vt:lpstr>
      <vt:lpstr>Patologia Digital (DP)</vt:lpstr>
      <vt:lpstr>CPATH</vt:lpstr>
      <vt:lpstr>Apresentação do PowerPoint</vt:lpstr>
      <vt:lpstr>AI</vt:lpstr>
      <vt:lpstr>Apresentação do PowerPoint</vt:lpstr>
      <vt:lpstr>Apresentação do PowerPoint</vt:lpstr>
      <vt:lpstr>Apresentação do PowerPoint</vt:lpstr>
      <vt:lpstr>Whole Slide Imaging</vt:lpstr>
      <vt:lpstr>Apresentação do PowerPoint</vt:lpstr>
      <vt:lpstr>Apresentação do PowerPoint</vt:lpstr>
      <vt:lpstr>Machine Learning</vt:lpstr>
      <vt:lpstr>Machine Learning</vt:lpstr>
      <vt:lpstr>Treinamento</vt:lpstr>
      <vt:lpstr>Apresentação do PowerPoint</vt:lpstr>
      <vt:lpstr>Apresentação do PowerPoint</vt:lpstr>
      <vt:lpstr>Apresentação do PowerPoint</vt:lpstr>
      <vt:lpstr>Apresentação do PowerPoint</vt:lpstr>
      <vt:lpstr>(Artificial) Neural Networks</vt:lpstr>
      <vt:lpstr>Apresentação do PowerPoint</vt:lpstr>
      <vt:lpstr>Convolutional Neural Networks</vt:lpstr>
      <vt:lpstr>Apresentação do PowerPoint</vt:lpstr>
      <vt:lpstr>(algumas) Limitações</vt:lpstr>
      <vt:lpstr>Apresentação do PowerPoint</vt:lpstr>
      <vt:lpstr>DP, AI e Neuropatologia</vt:lpstr>
      <vt:lpstr>DP, AI e Neuropatologia</vt:lpstr>
      <vt:lpstr>Apresentação do PowerPoint</vt:lpstr>
      <vt:lpstr>HPF e DP</vt:lpstr>
      <vt:lpstr>Apresentação do PowerPoint</vt:lpstr>
      <vt:lpstr>Apresentação do PowerPoint</vt:lpstr>
      <vt:lpstr>DP, AI e Neuropatologia</vt:lpstr>
      <vt:lpstr>DP, AI e Neuropatologia</vt:lpstr>
      <vt:lpstr>Doença de Alzheimer</vt:lpstr>
      <vt:lpstr>Apresentação do PowerPoint</vt:lpstr>
      <vt:lpstr>Apresentação do PowerPoint</vt:lpstr>
      <vt:lpstr>Apresentação do PowerPoint</vt:lpstr>
      <vt:lpstr>Apresentação do PowerPoint</vt:lpstr>
      <vt:lpstr>Apresentação do PowerPoint</vt:lpstr>
      <vt:lpstr>Signaevsky M et al. 2019</vt:lpstr>
      <vt:lpstr>Apresentação do PowerPoint</vt:lpstr>
      <vt:lpstr>Apresentação do PowerPoint</vt:lpstr>
      <vt:lpstr>Neuro-oncologia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Exame Intraoperatório</vt:lpstr>
      <vt:lpstr>Apresentação do PowerPoint</vt:lpstr>
      <vt:lpstr>Apresentação do PowerPoint</vt:lpstr>
      <vt:lpstr>Apresentação do PowerPoint</vt:lpstr>
      <vt:lpstr>Apresentação do PowerPoint</vt:lpstr>
      <vt:lpstr>Orringer DA et al. 2017</vt:lpstr>
      <vt:lpstr>Apresentação do PowerPoint</vt:lpstr>
      <vt:lpstr>Orringer DA et al. 2017</vt:lpstr>
      <vt:lpstr>Apresentação do PowerPoint</vt:lpstr>
      <vt:lpstr>Apresentação do PowerPoint</vt:lpstr>
      <vt:lpstr>Apresentação do PowerPoint</vt:lpstr>
      <vt:lpstr>Vermeulen C et al. 2023</vt:lpstr>
      <vt:lpstr>Apresentação do PowerPoint</vt:lpstr>
      <vt:lpstr>Spatial Multi-Omics</vt:lpstr>
      <vt:lpstr>Apresentação do PowerPoint</vt:lpstr>
      <vt:lpstr>Apresentação do PowerPoint</vt:lpstr>
      <vt:lpstr>Apresentação do PowerPoint</vt:lpstr>
      <vt:lpstr>Apresentação do PowerPoint</vt:lpstr>
      <vt:lpstr>Zheng Y et al. 2023</vt:lpstr>
      <vt:lpstr>Apresentação do PowerPoint</vt:lpstr>
      <vt:lpstr>Apresentação do PowerPoint</vt:lpstr>
      <vt:lpstr>Apresentação do PowerPoint</vt:lpstr>
      <vt:lpstr>Shireman JM et al. 2023</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Foundation Models</vt:lpstr>
      <vt:lpstr>Apresentação do PowerPoint</vt:lpstr>
      <vt:lpstr>Apresentação do PowerPoint</vt:lpstr>
      <vt:lpstr>Apresentação do PowerPoint</vt:lpstr>
      <vt:lpstr>Apresentação do PowerPoint</vt:lpstr>
      <vt:lpstr>Take Home Messages</vt:lpstr>
      <vt:lpstr>Apresentação do PowerPoint</vt:lpstr>
      <vt:lpstr>Questões?</vt:lpstr>
      <vt:lpstr>obrigado!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Alexsander Verrone</dc:creator>
  <cp:lastModifiedBy>Fernando Frassetto</cp:lastModifiedBy>
  <cp:revision>205</cp:revision>
  <dcterms:created xsi:type="dcterms:W3CDTF">2024-02-22T18:43:09Z</dcterms:created>
  <dcterms:modified xsi:type="dcterms:W3CDTF">2024-05-28T12:56:32Z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y fmtid="{D5CDD505-2E9C-101B-9397-08002B2CF9AE}" pid="3" name="Tfs.LastKnownPath">
    <vt:lpwstr>https://d.docs.live.net/63ee6ee913b13d11/Alex/Congresso/2024/ppt.pptx</vt:lpwstr>
  </property>
</Properties>
</file>